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 id="2147483708" r:id="rId2"/>
  </p:sldMasterIdLst>
  <p:notesMasterIdLst>
    <p:notesMasterId r:id="rId42"/>
  </p:notesMasterIdLst>
  <p:handoutMasterIdLst>
    <p:handoutMasterId r:id="rId43"/>
  </p:handoutMasterIdLst>
  <p:sldIdLst>
    <p:sldId id="296" r:id="rId3"/>
    <p:sldId id="359" r:id="rId4"/>
    <p:sldId id="360" r:id="rId5"/>
    <p:sldId id="361" r:id="rId6"/>
    <p:sldId id="362" r:id="rId7"/>
    <p:sldId id="363" r:id="rId8"/>
    <p:sldId id="364" r:id="rId9"/>
    <p:sldId id="308" r:id="rId10"/>
    <p:sldId id="305" r:id="rId11"/>
    <p:sldId id="307" r:id="rId12"/>
    <p:sldId id="309" r:id="rId13"/>
    <p:sldId id="312" r:id="rId14"/>
    <p:sldId id="313" r:id="rId15"/>
    <p:sldId id="315" r:id="rId16"/>
    <p:sldId id="316" r:id="rId17"/>
    <p:sldId id="319" r:id="rId18"/>
    <p:sldId id="321" r:id="rId19"/>
    <p:sldId id="322" r:id="rId20"/>
    <p:sldId id="323" r:id="rId21"/>
    <p:sldId id="324" r:id="rId22"/>
    <p:sldId id="325" r:id="rId23"/>
    <p:sldId id="326" r:id="rId24"/>
    <p:sldId id="327" r:id="rId25"/>
    <p:sldId id="330" r:id="rId26"/>
    <p:sldId id="331" r:id="rId27"/>
    <p:sldId id="358" r:id="rId28"/>
    <p:sldId id="367" r:id="rId29"/>
    <p:sldId id="371" r:id="rId30"/>
    <p:sldId id="336" r:id="rId31"/>
    <p:sldId id="337" r:id="rId32"/>
    <p:sldId id="338" r:id="rId33"/>
    <p:sldId id="341" r:id="rId34"/>
    <p:sldId id="342" r:id="rId35"/>
    <p:sldId id="343" r:id="rId36"/>
    <p:sldId id="346" r:id="rId37"/>
    <p:sldId id="349" r:id="rId38"/>
    <p:sldId id="350" r:id="rId39"/>
    <p:sldId id="353" r:id="rId40"/>
    <p:sldId id="449" r:id="rId41"/>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80DBB86D-650D-46D9-85B1-439E817B8AE6}">
          <p14:sldIdLst>
            <p14:sldId id="296"/>
            <p14:sldId id="359"/>
            <p14:sldId id="360"/>
            <p14:sldId id="361"/>
            <p14:sldId id="362"/>
            <p14:sldId id="363"/>
            <p14:sldId id="364"/>
            <p14:sldId id="308"/>
            <p14:sldId id="305"/>
            <p14:sldId id="307"/>
            <p14:sldId id="309"/>
            <p14:sldId id="312"/>
            <p14:sldId id="313"/>
            <p14:sldId id="315"/>
            <p14:sldId id="316"/>
            <p14:sldId id="319"/>
            <p14:sldId id="321"/>
            <p14:sldId id="322"/>
            <p14:sldId id="323"/>
            <p14:sldId id="324"/>
            <p14:sldId id="325"/>
            <p14:sldId id="326"/>
            <p14:sldId id="327"/>
            <p14:sldId id="330"/>
            <p14:sldId id="331"/>
            <p14:sldId id="358"/>
            <p14:sldId id="367"/>
            <p14:sldId id="371"/>
            <p14:sldId id="336"/>
            <p14:sldId id="337"/>
            <p14:sldId id="338"/>
            <p14:sldId id="341"/>
            <p14:sldId id="342"/>
            <p14:sldId id="343"/>
            <p14:sldId id="346"/>
            <p14:sldId id="349"/>
            <p14:sldId id="350"/>
            <p14:sldId id="353"/>
            <p14:sldId id="449"/>
          </p14:sldIdLst>
        </p14:section>
      </p14:sectionLst>
    </p:ext>
    <p:ext uri="{EFAFB233-063F-42B5-8137-9DF3F51BA10A}">
      <p15:sldGuideLst xmlns:p15="http://schemas.microsoft.com/office/powerpoint/2012/main">
        <p15:guide id="1" orient="horz" pos="2352" userDrawn="1">
          <p15:clr>
            <a:srgbClr val="C35E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DFD"/>
    <a:srgbClr val="000000"/>
    <a:srgbClr val="33CC33"/>
    <a:srgbClr val="FFFFFF"/>
    <a:srgbClr val="B3A2C7"/>
    <a:srgbClr val="4F7FB7"/>
    <a:srgbClr val="EEECE1"/>
    <a:srgbClr val="4F81BD"/>
    <a:srgbClr val="F9F8F4"/>
    <a:srgbClr val="4A45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061BD0-DA98-4372-961A-81E9B382C91A}" v="74" dt="2018-12-07T03:21:08.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0" autoAdjust="0"/>
  </p:normalViewPr>
  <p:slideViewPr>
    <p:cSldViewPr>
      <p:cViewPr varScale="1">
        <p:scale>
          <a:sx n="90" d="100"/>
          <a:sy n="90" d="100"/>
        </p:scale>
        <p:origin x="1002" y="78"/>
      </p:cViewPr>
      <p:guideLst>
        <p:guide orient="horz" pos="2352"/>
        <p:guide pos="288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87A6545E-2894-4A32-AFE1-05E00133CE40}" type="datetimeFigureOut">
              <a:rPr lang="en-US"/>
              <a:pPr>
                <a:defRPr/>
              </a:pPr>
              <a:t>3/6/2019</a:t>
            </a:fld>
            <a:endParaRPr lang="en-US" dirty="0"/>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0BA59BC2-FF37-4307-9CA7-1356E7404B3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2446" tIns="46223" rIns="92446" bIns="46223"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97313" y="0"/>
            <a:ext cx="2982912" cy="465138"/>
          </a:xfrm>
          <a:prstGeom prst="rect">
            <a:avLst/>
          </a:prstGeom>
        </p:spPr>
        <p:txBody>
          <a:bodyPr vert="horz" lIns="92446" tIns="46223" rIns="92446" bIns="46223" rtlCol="0"/>
          <a:lstStyle>
            <a:lvl1pPr algn="r" eaLnBrk="1" fontAlgn="auto" hangingPunct="1">
              <a:spcBef>
                <a:spcPts val="0"/>
              </a:spcBef>
              <a:spcAft>
                <a:spcPts val="0"/>
              </a:spcAft>
              <a:defRPr sz="1200">
                <a:latin typeface="+mn-lt"/>
                <a:cs typeface="+mn-cs"/>
              </a:defRPr>
            </a:lvl1pPr>
          </a:lstStyle>
          <a:p>
            <a:pPr>
              <a:defRPr/>
            </a:pPr>
            <a:fld id="{CB17DF5A-2AA8-4DF4-A8EF-F729375C56A5}" type="datetimeFigureOut">
              <a:rPr lang="en-US"/>
              <a:pPr>
                <a:defRPr/>
              </a:pPr>
              <a:t>3/6/2019</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pPr lvl="0"/>
            <a:endParaRPr lang="en-US" noProof="0" dirty="0"/>
          </a:p>
        </p:txBody>
      </p:sp>
      <p:sp>
        <p:nvSpPr>
          <p:cNvPr id="5" name="Notes Placeholder 4"/>
          <p:cNvSpPr>
            <a:spLocks noGrp="1"/>
          </p:cNvSpPr>
          <p:nvPr>
            <p:ph type="body" sz="quarter" idx="3"/>
          </p:nvPr>
        </p:nvSpPr>
        <p:spPr>
          <a:xfrm>
            <a:off x="688975" y="4416425"/>
            <a:ext cx="5505450" cy="4183063"/>
          </a:xfrm>
          <a:prstGeom prst="rect">
            <a:avLst/>
          </a:prstGeom>
        </p:spPr>
        <p:txBody>
          <a:bodyPr vert="horz" lIns="92446" tIns="46223" rIns="92446" bIns="46223"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2982913" cy="465138"/>
          </a:xfrm>
          <a:prstGeom prst="rect">
            <a:avLst/>
          </a:prstGeom>
        </p:spPr>
        <p:txBody>
          <a:bodyPr vert="horz" lIns="92446" tIns="46223" rIns="92446" bIns="46223"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97313" y="8829675"/>
            <a:ext cx="2982912" cy="465138"/>
          </a:xfrm>
          <a:prstGeom prst="rect">
            <a:avLst/>
          </a:prstGeom>
        </p:spPr>
        <p:txBody>
          <a:bodyPr vert="horz" wrap="square" lIns="92446" tIns="46223" rIns="92446" bIns="46223" numCol="1" anchor="b" anchorCtr="0" compatLnSpc="1">
            <a:prstTxWarp prst="textNoShape">
              <a:avLst/>
            </a:prstTxWarp>
          </a:bodyPr>
          <a:lstStyle>
            <a:lvl1pPr algn="r" eaLnBrk="1" hangingPunct="1">
              <a:defRPr sz="1200" smtClean="0"/>
            </a:lvl1pPr>
          </a:lstStyle>
          <a:p>
            <a:pPr>
              <a:defRPr/>
            </a:pPr>
            <a:fld id="{12800D5C-E87F-4497-8156-37C5CF15CFA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31863">
              <a:defRPr>
                <a:solidFill>
                  <a:schemeClr val="tx1"/>
                </a:solidFill>
                <a:latin typeface="Arial" panose="020B0604020202020204" pitchFamily="34" charset="0"/>
              </a:defRPr>
            </a:lvl1pPr>
            <a:lvl2pPr marL="742950" indent="-285750" defTabSz="931863">
              <a:defRPr>
                <a:solidFill>
                  <a:schemeClr val="tx1"/>
                </a:solidFill>
                <a:latin typeface="Arial" panose="020B0604020202020204" pitchFamily="34" charset="0"/>
              </a:defRPr>
            </a:lvl2pPr>
            <a:lvl3pPr marL="1143000" indent="-228600" defTabSz="931863">
              <a:defRPr>
                <a:solidFill>
                  <a:schemeClr val="tx1"/>
                </a:solidFill>
                <a:latin typeface="Arial" panose="020B0604020202020204" pitchFamily="34" charset="0"/>
              </a:defRPr>
            </a:lvl3pPr>
            <a:lvl4pPr marL="1600200" indent="-228600" defTabSz="931863">
              <a:defRPr>
                <a:solidFill>
                  <a:schemeClr val="tx1"/>
                </a:solidFill>
                <a:latin typeface="Arial" panose="020B0604020202020204" pitchFamily="34" charset="0"/>
              </a:defRPr>
            </a:lvl4pPr>
            <a:lvl5pPr marL="2057400" indent="-228600" defTabSz="931863">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fld id="{C95981BD-9E6E-4AD5-A51A-29E053D143CE}" type="slidenum">
              <a:rPr lang="en-US" altLang="en-US"/>
              <a:pPr/>
              <a:t>1</a:t>
            </a:fld>
            <a:endParaRPr lang="en-US" altLang="en-US"/>
          </a:p>
        </p:txBody>
      </p:sp>
      <p:sp>
        <p:nvSpPr>
          <p:cNvPr id="40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999833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9F1758A2-2901-442D-95F4-491721BCEB06}" type="datetime1">
              <a:rPr lang="en-US"/>
              <a:pPr>
                <a:defRPr/>
              </a:pPr>
              <a:t>3/6/2019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755EEE-6296-4D58-AE82-21C70B232564}" type="slidenum">
              <a:rPr lang="en-US" altLang="en-US"/>
              <a:pPr>
                <a:defRPr/>
              </a:pPr>
              <a:t>‹#›</a:t>
            </a:fld>
            <a:endParaRPr lang="en-US" altLang="en-US"/>
          </a:p>
        </p:txBody>
      </p:sp>
    </p:spTree>
    <p:extLst>
      <p:ext uri="{BB962C8B-B14F-4D97-AF65-F5344CB8AC3E}">
        <p14:creationId xmlns:p14="http://schemas.microsoft.com/office/powerpoint/2010/main" val="3840572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98D23F-96B4-4A76-A3BB-7A6FE4644C8C}" type="datetime1">
              <a:rPr lang="en-US"/>
              <a:pPr>
                <a:defRPr/>
              </a:pPr>
              <a:t>3/6/2019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0A0EF50-B6F4-4B81-9DBD-949F2367F5ED}" type="slidenum">
              <a:rPr lang="en-US" altLang="en-US"/>
              <a:pPr>
                <a:defRPr/>
              </a:pPr>
              <a:t>‹#›</a:t>
            </a:fld>
            <a:endParaRPr lang="en-US" altLang="en-US"/>
          </a:p>
        </p:txBody>
      </p:sp>
    </p:spTree>
    <p:extLst>
      <p:ext uri="{BB962C8B-B14F-4D97-AF65-F5344CB8AC3E}">
        <p14:creationId xmlns:p14="http://schemas.microsoft.com/office/powerpoint/2010/main" val="3302571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612D39B3-185E-4FB5-836A-12070926EAB8}" type="datetime1">
              <a:rPr lang="en-US"/>
              <a:pPr>
                <a:defRPr/>
              </a:pPr>
              <a:t>3/6/2019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8B8DDC5-6A33-43D4-9FDC-2E27DE88DA46}" type="slidenum">
              <a:rPr lang="en-US" altLang="en-US"/>
              <a:pPr>
                <a:defRPr/>
              </a:pPr>
              <a:t>‹#›</a:t>
            </a:fld>
            <a:endParaRPr lang="en-US" altLang="en-US"/>
          </a:p>
        </p:txBody>
      </p:sp>
    </p:spTree>
    <p:extLst>
      <p:ext uri="{BB962C8B-B14F-4D97-AF65-F5344CB8AC3E}">
        <p14:creationId xmlns:p14="http://schemas.microsoft.com/office/powerpoint/2010/main" val="2841482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66"/>
              </a:solidFill>
              <a:effectLst/>
              <a:uLnTx/>
              <a:uFillTx/>
              <a:latin typeface="Times New Roman"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66"/>
                </a:solidFill>
                <a:effectLst/>
                <a:uLnTx/>
                <a:uFillTx/>
                <a:latin typeface="Times New Roman" pitchFamily="18" charset="0"/>
                <a:ea typeface="+mn-ea"/>
                <a:cs typeface="+mn-cs"/>
              </a:rPr>
              <a:t>MDARC/SATERN 2017 Technician License Course</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4F7CCFA-13C8-4453-9B14-FB2A43EC8015}" type="slidenum">
              <a:rPr kumimoji="0" lang="en-US" altLang="en-US" sz="1400" b="0" i="0" u="none" strike="noStrike" kern="1200" cap="none" spc="0" normalizeH="0" baseline="0" noProof="0">
                <a:ln>
                  <a:noFill/>
                </a:ln>
                <a:solidFill>
                  <a:srgbClr val="000066"/>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a:ln>
                <a:noFill/>
              </a:ln>
              <a:solidFill>
                <a:srgbClr val="000066"/>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5442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F72B76E-24F3-48A2-B001-F17F9F56C774}" type="datetime1">
              <a:rPr lang="en-US"/>
              <a:pPr>
                <a:defRPr/>
              </a:pPr>
              <a:t>3/6/2019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1AADE5B-DCF8-4283-B910-F75F62960DAC}" type="slidenum">
              <a:rPr lang="en-US" altLang="en-US"/>
              <a:pPr>
                <a:defRPr/>
              </a:pPr>
              <a:t>‹#›</a:t>
            </a:fld>
            <a:endParaRPr lang="en-US" altLang="en-US"/>
          </a:p>
        </p:txBody>
      </p:sp>
    </p:spTree>
    <p:extLst>
      <p:ext uri="{BB962C8B-B14F-4D97-AF65-F5344CB8AC3E}">
        <p14:creationId xmlns:p14="http://schemas.microsoft.com/office/powerpoint/2010/main" val="3475183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8308F9A0-6A12-43DA-A80C-A042FE783BFA}" type="datetime1">
              <a:rPr lang="en-US"/>
              <a:pPr>
                <a:defRPr/>
              </a:pPr>
              <a:t>3/6/2019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3CB654F-0762-4276-822F-7309F38212D0}" type="slidenum">
              <a:rPr lang="en-US" altLang="en-US"/>
              <a:pPr>
                <a:defRPr/>
              </a:pPr>
              <a:t>‹#›</a:t>
            </a:fld>
            <a:endParaRPr lang="en-US" altLang="en-US"/>
          </a:p>
        </p:txBody>
      </p:sp>
    </p:spTree>
    <p:extLst>
      <p:ext uri="{BB962C8B-B14F-4D97-AF65-F5344CB8AC3E}">
        <p14:creationId xmlns:p14="http://schemas.microsoft.com/office/powerpoint/2010/main" val="4255707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45B4C97-B493-42A9-B7A7-A0DC77ABF0FC}" type="datetime1">
              <a:rPr lang="en-US"/>
              <a:pPr>
                <a:defRPr/>
              </a:pPr>
              <a:t>3/6/2019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7352F4-0BB7-4CE4-B2AA-26FA7FAAE9AB}" type="slidenum">
              <a:rPr lang="en-US" altLang="en-US"/>
              <a:pPr>
                <a:defRPr/>
              </a:pPr>
              <a:t>‹#›</a:t>
            </a:fld>
            <a:endParaRPr lang="en-US" altLang="en-US"/>
          </a:p>
        </p:txBody>
      </p:sp>
    </p:spTree>
    <p:extLst>
      <p:ext uri="{BB962C8B-B14F-4D97-AF65-F5344CB8AC3E}">
        <p14:creationId xmlns:p14="http://schemas.microsoft.com/office/powerpoint/2010/main" val="256222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F9AD638-ACB3-47C3-924B-73526BAC34C2}" type="datetime1">
              <a:rPr lang="en-US"/>
              <a:pPr>
                <a:defRPr/>
              </a:pPr>
              <a:t>3/6/2019</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DB22870-9BF3-4C23-904C-1C751C5067D8}" type="slidenum">
              <a:rPr lang="en-US" altLang="en-US"/>
              <a:pPr>
                <a:defRPr/>
              </a:pPr>
              <a:t>‹#›</a:t>
            </a:fld>
            <a:endParaRPr lang="en-US" altLang="en-US"/>
          </a:p>
        </p:txBody>
      </p:sp>
    </p:spTree>
    <p:extLst>
      <p:ext uri="{BB962C8B-B14F-4D97-AF65-F5344CB8AC3E}">
        <p14:creationId xmlns:p14="http://schemas.microsoft.com/office/powerpoint/2010/main" val="1227319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52EC6D57-87B5-4E37-8B89-3E0D43D307A5}" type="datetime1">
              <a:rPr lang="en-US"/>
              <a:pPr>
                <a:defRPr/>
              </a:pPr>
              <a:t>3/6/2019</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FE2E04B-07F2-4B31-A4B7-A04BC28416F9}" type="slidenum">
              <a:rPr lang="en-US" altLang="en-US"/>
              <a:pPr>
                <a:defRPr/>
              </a:pPr>
              <a:t>‹#›</a:t>
            </a:fld>
            <a:endParaRPr lang="en-US" altLang="en-US"/>
          </a:p>
        </p:txBody>
      </p:sp>
    </p:spTree>
    <p:extLst>
      <p:ext uri="{BB962C8B-B14F-4D97-AF65-F5344CB8AC3E}">
        <p14:creationId xmlns:p14="http://schemas.microsoft.com/office/powerpoint/2010/main" val="125968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DFEDBC5-4021-4AED-B77C-E9B57F8BA2E7}" type="datetime1">
              <a:rPr lang="en-US"/>
              <a:pPr>
                <a:defRPr/>
              </a:pPr>
              <a:t>3/6/2019</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45788740-AFC6-444C-A009-C6AAE746A205}" type="slidenum">
              <a:rPr lang="en-US" altLang="en-US"/>
              <a:pPr>
                <a:defRPr/>
              </a:pPr>
              <a:t>‹#›</a:t>
            </a:fld>
            <a:endParaRPr lang="en-US" altLang="en-US"/>
          </a:p>
        </p:txBody>
      </p:sp>
    </p:spTree>
    <p:extLst>
      <p:ext uri="{BB962C8B-B14F-4D97-AF65-F5344CB8AC3E}">
        <p14:creationId xmlns:p14="http://schemas.microsoft.com/office/powerpoint/2010/main" val="1267163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74E8098-A73A-47D6-AD72-599680B39105}" type="datetime1">
              <a:rPr lang="en-US"/>
              <a:pPr>
                <a:defRPr/>
              </a:pPr>
              <a:t>3/6/2019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7D108A4-7EAF-437B-B02F-2846B886E958}" type="slidenum">
              <a:rPr lang="en-US" altLang="en-US"/>
              <a:pPr>
                <a:defRPr/>
              </a:pPr>
              <a:t>‹#›</a:t>
            </a:fld>
            <a:endParaRPr lang="en-US" altLang="en-US"/>
          </a:p>
        </p:txBody>
      </p:sp>
    </p:spTree>
    <p:extLst>
      <p:ext uri="{BB962C8B-B14F-4D97-AF65-F5344CB8AC3E}">
        <p14:creationId xmlns:p14="http://schemas.microsoft.com/office/powerpoint/2010/main" val="27378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3B51163B-1A39-49D9-805F-18E3B7099249}" type="datetime1">
              <a:rPr lang="en-US"/>
              <a:pPr>
                <a:defRPr/>
              </a:pPr>
              <a:t>3/6/2019</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CD74D2D-51A2-4811-B0B6-2C817CDD8E07}" type="slidenum">
              <a:rPr lang="en-US" altLang="en-US"/>
              <a:pPr>
                <a:defRPr/>
              </a:pPr>
              <a:t>‹#›</a:t>
            </a:fld>
            <a:endParaRPr lang="en-US" altLang="en-US"/>
          </a:p>
        </p:txBody>
      </p:sp>
    </p:spTree>
    <p:extLst>
      <p:ext uri="{BB962C8B-B14F-4D97-AF65-F5344CB8AC3E}">
        <p14:creationId xmlns:p14="http://schemas.microsoft.com/office/powerpoint/2010/main" val="2779214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BBD46A60-F02B-4058-AB0D-094BE20594B1}" type="datetime1">
              <a:rPr lang="en-US"/>
              <a:pPr>
                <a:defRPr/>
              </a:pPr>
              <a:t>3/6/2019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19CCF543-FA85-4B54-8731-877D72C04B9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60350"/>
            <a:ext cx="86423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50825" y="1706563"/>
            <a:ext cx="86423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118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atin typeface="Times New Roman" pitchFamily="18" charset="0"/>
              </a:defRPr>
            </a:lvl1pPr>
          </a:lstStyle>
          <a:p>
            <a:pPr>
              <a:defRPr/>
            </a:pPr>
            <a:endParaRPr lang="en-US"/>
          </a:p>
        </p:txBody>
      </p:sp>
      <p:sp>
        <p:nvSpPr>
          <p:cNvPr id="22118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atin typeface="Times New Roman" pitchFamily="18" charset="0"/>
              </a:defRPr>
            </a:lvl1pPr>
          </a:lstStyle>
          <a:p>
            <a:pPr>
              <a:defRPr/>
            </a:pPr>
            <a:r>
              <a:rPr lang="en-US"/>
              <a:t>MDARC/SATERN 2017 Technician License Course</a:t>
            </a:r>
          </a:p>
        </p:txBody>
      </p:sp>
      <p:sp>
        <p:nvSpPr>
          <p:cNvPr id="22119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pPr>
              <a:defRPr/>
            </a:pPr>
            <a:fld id="{678BAE74-ABC3-4BAE-BF79-8747B07F07AD}" type="slidenum">
              <a:rPr lang="en-US" altLang="en-US"/>
              <a:pPr>
                <a:defRPr/>
              </a:pPr>
              <a:t>‹#›</a:t>
            </a:fld>
            <a:endParaRPr lang="en-US" altLang="en-US"/>
          </a:p>
        </p:txBody>
      </p:sp>
    </p:spTree>
    <p:extLst>
      <p:ext uri="{BB962C8B-B14F-4D97-AF65-F5344CB8AC3E}">
        <p14:creationId xmlns:p14="http://schemas.microsoft.com/office/powerpoint/2010/main" val="109747939"/>
      </p:ext>
    </p:extLst>
  </p:cSld>
  <p:clrMap bg1="lt1" tx1="dk1" bg2="lt2" tx2="dk2" accent1="accent1" accent2="accent2" accent3="accent3" accent4="accent4" accent5="accent5" accent6="accent6" hlink="hlink" folHlink="folHlink"/>
  <p:sldLayoutIdLst>
    <p:sldLayoutId id="2147483709" r:id="rId1"/>
  </p:sldLayoutIdLst>
  <p:hf hdr="0" dt="0"/>
  <p:txStyles>
    <p:title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p:titleStyle>
    <p:bodyStyle>
      <a:lvl1pPr marL="342900" indent="-342900" algn="l" rtl="0" eaLnBrk="0" fontAlgn="base" hangingPunct="0">
        <a:spcBef>
          <a:spcPct val="20000"/>
        </a:spcBef>
        <a:spcAft>
          <a:spcPct val="0"/>
        </a:spcAft>
        <a:buClr>
          <a:srgbClr val="FF1515"/>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1515"/>
        </a:buClr>
        <a:buChar char="•"/>
        <a:defRPr sz="2800">
          <a:solidFill>
            <a:schemeClr val="tx1"/>
          </a:solidFill>
          <a:latin typeface="+mn-lt"/>
        </a:defRPr>
      </a:lvl2pPr>
      <a:lvl3pPr marL="1143000" indent="-228600" algn="l" rtl="0" eaLnBrk="0" fontAlgn="base" hangingPunct="0">
        <a:spcBef>
          <a:spcPct val="20000"/>
        </a:spcBef>
        <a:spcAft>
          <a:spcPct val="0"/>
        </a:spcAft>
        <a:buClr>
          <a:srgbClr val="FF1515"/>
        </a:buClr>
        <a:buChar char="•"/>
        <a:defRPr sz="2400">
          <a:solidFill>
            <a:schemeClr val="tx1"/>
          </a:solidFill>
          <a:latin typeface="+mn-lt"/>
        </a:defRPr>
      </a:lvl3pPr>
      <a:lvl4pPr marL="1600200" indent="-228600" algn="l" rtl="0" eaLnBrk="0" fontAlgn="base" hangingPunct="0">
        <a:spcBef>
          <a:spcPct val="20000"/>
        </a:spcBef>
        <a:spcAft>
          <a:spcPct val="0"/>
        </a:spcAft>
        <a:buClr>
          <a:srgbClr val="FF1515"/>
        </a:buClr>
        <a:buChar char="•"/>
        <a:defRPr sz="2000">
          <a:solidFill>
            <a:schemeClr val="tx1"/>
          </a:solidFill>
          <a:latin typeface="+mn-lt"/>
        </a:defRPr>
      </a:lvl4pPr>
      <a:lvl5pPr marL="2057400" indent="-228600" algn="l" rtl="0" eaLnBrk="0" fontAlgn="base" hangingPunct="0">
        <a:spcBef>
          <a:spcPct val="20000"/>
        </a:spcBef>
        <a:spcAft>
          <a:spcPct val="0"/>
        </a:spcAft>
        <a:buClr>
          <a:srgbClr val="FF1515"/>
        </a:buClr>
        <a:buChar char="•"/>
        <a:defRPr sz="2000">
          <a:solidFill>
            <a:schemeClr val="tx1"/>
          </a:solidFill>
          <a:latin typeface="+mn-lt"/>
        </a:defRPr>
      </a:lvl5pPr>
      <a:lvl6pPr marL="2514600" indent="-228600" algn="l" rtl="0" fontAlgn="base">
        <a:spcBef>
          <a:spcPct val="20000"/>
        </a:spcBef>
        <a:spcAft>
          <a:spcPct val="0"/>
        </a:spcAft>
        <a:buClr>
          <a:srgbClr val="FF1515"/>
        </a:buClr>
        <a:buChar char="•"/>
        <a:defRPr sz="2000">
          <a:solidFill>
            <a:schemeClr val="tx1"/>
          </a:solidFill>
          <a:latin typeface="+mn-lt"/>
        </a:defRPr>
      </a:lvl6pPr>
      <a:lvl7pPr marL="2971800" indent="-228600" algn="l" rtl="0" fontAlgn="base">
        <a:spcBef>
          <a:spcPct val="20000"/>
        </a:spcBef>
        <a:spcAft>
          <a:spcPct val="0"/>
        </a:spcAft>
        <a:buClr>
          <a:srgbClr val="FF1515"/>
        </a:buClr>
        <a:buChar char="•"/>
        <a:defRPr sz="2000">
          <a:solidFill>
            <a:schemeClr val="tx1"/>
          </a:solidFill>
          <a:latin typeface="+mn-lt"/>
        </a:defRPr>
      </a:lvl7pPr>
      <a:lvl8pPr marL="3429000" indent="-228600" algn="l" rtl="0" fontAlgn="base">
        <a:spcBef>
          <a:spcPct val="20000"/>
        </a:spcBef>
        <a:spcAft>
          <a:spcPct val="0"/>
        </a:spcAft>
        <a:buClr>
          <a:srgbClr val="FF1515"/>
        </a:buClr>
        <a:buChar char="•"/>
        <a:defRPr sz="2000">
          <a:solidFill>
            <a:schemeClr val="tx1"/>
          </a:solidFill>
          <a:latin typeface="+mn-lt"/>
        </a:defRPr>
      </a:lvl8pPr>
      <a:lvl9pPr marL="3886200" indent="-228600" algn="l" rtl="0" fontAlgn="base">
        <a:spcBef>
          <a:spcPct val="20000"/>
        </a:spcBef>
        <a:spcAft>
          <a:spcPct val="0"/>
        </a:spcAft>
        <a:buClr>
          <a:srgbClr val="FF1515"/>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gi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4294967295"/>
          </p:nvPr>
        </p:nvSpPr>
        <p:spPr bwMode="auto">
          <a:xfrm>
            <a:off x="8412163" y="6245225"/>
            <a:ext cx="274637" cy="4238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CA476C8-6715-4689-B799-E53DA328A771}" type="slidenum">
              <a:rPr lang="en-US" altLang="en-US" sz="1600">
                <a:latin typeface="Times New Roman" panose="02020603050405020304" pitchFamily="18" charset="0"/>
              </a:rPr>
              <a:pPr/>
              <a:t>1</a:t>
            </a:fld>
            <a:endParaRPr lang="en-US" altLang="en-US" sz="1600" dirty="0">
              <a:latin typeface="Times New Roman" panose="02020603050405020304" pitchFamily="18" charset="0"/>
            </a:endParaRPr>
          </a:p>
        </p:txBody>
      </p:sp>
      <p:sp>
        <p:nvSpPr>
          <p:cNvPr id="5123" name="Rectangle 2"/>
          <p:cNvSpPr>
            <a:spLocks noGrp="1" noChangeArrowheads="1"/>
          </p:cNvSpPr>
          <p:nvPr>
            <p:ph type="title"/>
          </p:nvPr>
        </p:nvSpPr>
        <p:spPr>
          <a:xfrm>
            <a:off x="285750" y="954088"/>
            <a:ext cx="8655050" cy="798512"/>
          </a:xfrm>
          <a:solidFill>
            <a:schemeClr val="accent4">
              <a:lumMod val="75000"/>
            </a:schemeClr>
          </a:solidFill>
        </p:spPr>
        <p:txBody>
          <a:bodyPr/>
          <a:lstStyle/>
          <a:p>
            <a:pPr eaLnBrk="1" hangingPunct="1">
              <a:defRPr/>
            </a:pPr>
            <a:r>
              <a:rPr lang="en-US" b="1" dirty="0">
                <a:solidFill>
                  <a:schemeClr val="bg1"/>
                </a:solidFill>
                <a:latin typeface="Verdana" panose="020B0604030504040204" pitchFamily="34" charset="0"/>
                <a:ea typeface="Verdana" panose="020B0604030504040204" pitchFamily="34" charset="0"/>
                <a:cs typeface="Verdana" panose="020B0604030504040204" pitchFamily="34" charset="0"/>
              </a:rPr>
              <a:t>Chapter 4</a:t>
            </a:r>
            <a:endParaRPr lang="en-US" altLang="en-US" sz="4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124" name="Rectangle 3"/>
          <p:cNvSpPr>
            <a:spLocks noGrp="1" noChangeArrowheads="1"/>
          </p:cNvSpPr>
          <p:nvPr>
            <p:ph type="body" idx="1"/>
          </p:nvPr>
        </p:nvSpPr>
        <p:spPr>
          <a:xfrm>
            <a:off x="285750" y="1752600"/>
            <a:ext cx="8655050" cy="4916488"/>
          </a:xfr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p:spPr>
        <p:txBody>
          <a:bodyPr/>
          <a:lstStyle/>
          <a:p>
            <a:pPr marL="0" indent="0" algn="ctr" eaLnBrk="1" fontAlgn="auto" hangingPunct="1">
              <a:spcAft>
                <a:spcPts val="0"/>
              </a:spcAft>
              <a:buNone/>
              <a:defRPr/>
            </a:pPr>
            <a:r>
              <a:rPr lang="en-US" sz="4000" b="1" dirty="0">
                <a:highlight>
                  <a:srgbClr val="FFFF00"/>
                </a:highlight>
                <a:latin typeface="Verdana" panose="020B0604030504040204" pitchFamily="34" charset="0"/>
                <a:ea typeface="Verdana" panose="020B0604030504040204" pitchFamily="34" charset="0"/>
                <a:cs typeface="Verdana" panose="020B0604030504040204" pitchFamily="34" charset="0"/>
              </a:rPr>
              <a:t>Propagation, Antennas and Feed Lines</a:t>
            </a:r>
          </a:p>
          <a:p>
            <a:pPr marL="0" indent="0" algn="ctr" eaLnBrk="1" fontAlgn="auto" hangingPunct="1">
              <a:spcAft>
                <a:spcPts val="0"/>
              </a:spcAft>
              <a:buNone/>
              <a:defRPr/>
            </a:pPr>
            <a:r>
              <a:rPr lang="en-US" b="1" dirty="0">
                <a:solidFill>
                  <a:srgbClr val="7030A0"/>
                </a:solidFill>
                <a:highlight>
                  <a:srgbClr val="FFFFFF"/>
                </a:highlight>
                <a:latin typeface="Verdana" panose="020B0604030504040204" pitchFamily="34" charset="0"/>
                <a:ea typeface="Verdana" panose="020B0604030504040204" pitchFamily="34" charset="0"/>
                <a:cs typeface="Verdana" panose="020B0604030504040204" pitchFamily="34" charset="0"/>
              </a:rPr>
              <a:t>Name, Callsign</a:t>
            </a:r>
          </a:p>
          <a:p>
            <a:pPr marL="0" indent="0" algn="ctr" eaLnBrk="1" hangingPunct="1">
              <a:buNone/>
              <a:defRPr/>
            </a:pPr>
            <a:r>
              <a:rPr lang="en-US" altLang="en-US" sz="3600" b="1" dirty="0">
                <a:solidFill>
                  <a:srgbClr val="7030A0"/>
                </a:solidFill>
                <a:highlight>
                  <a:srgbClr val="FFFFFF"/>
                </a:highlight>
                <a:latin typeface="Verdana" panose="020B0604030504040204" pitchFamily="34" charset="0"/>
                <a:ea typeface="Verdana" panose="020B0604030504040204" pitchFamily="34" charset="0"/>
                <a:cs typeface="Verdana" panose="020B0604030504040204" pitchFamily="34" charset="0"/>
              </a:rPr>
              <a:t>Discussion Leader</a:t>
            </a:r>
          </a:p>
          <a:p>
            <a:pPr eaLnBrk="1" hangingPunct="1">
              <a:defRPr/>
            </a:pPr>
            <a:endParaRPr lang="en-US" altLang="en-US" dirty="0"/>
          </a:p>
        </p:txBody>
      </p:sp>
      <p:pic>
        <p:nvPicPr>
          <p:cNvPr id="7" name="Picture 6"/>
          <p:cNvPicPr>
            <a:picLocks noChangeAspect="1"/>
          </p:cNvPicPr>
          <p:nvPr/>
        </p:nvPicPr>
        <p:blipFill>
          <a:blip r:embed="rId3"/>
          <a:stretch>
            <a:fillRect/>
          </a:stretch>
        </p:blipFill>
        <p:spPr>
          <a:xfrm>
            <a:off x="1645919" y="4513209"/>
            <a:ext cx="877825" cy="1554480"/>
          </a:xfrm>
          <a:prstGeom prst="rect">
            <a:avLst/>
          </a:prstGeom>
        </p:spPr>
      </p:pic>
      <p:pic>
        <p:nvPicPr>
          <p:cNvPr id="8" name="Picture 7">
            <a:extLst>
              <a:ext uri="{FF2B5EF4-FFF2-40B4-BE49-F238E27FC236}">
                <a16:creationId xmlns:a16="http://schemas.microsoft.com/office/drawing/2014/main" id="{937A1F8B-83F6-480E-A336-DEFC6DB8F4DE}"/>
              </a:ext>
            </a:extLst>
          </p:cNvPr>
          <p:cNvPicPr>
            <a:picLocks noChangeAspect="1"/>
          </p:cNvPicPr>
          <p:nvPr/>
        </p:nvPicPr>
        <p:blipFill>
          <a:blip r:embed="rId4"/>
          <a:stretch>
            <a:fillRect/>
          </a:stretch>
        </p:blipFill>
        <p:spPr>
          <a:xfrm>
            <a:off x="5486400" y="4754880"/>
            <a:ext cx="2235830" cy="1645920"/>
          </a:xfrm>
          <a:prstGeom prst="rect">
            <a:avLst/>
          </a:prstGeom>
        </p:spPr>
      </p:pic>
      <p:sp>
        <p:nvSpPr>
          <p:cNvPr id="2" name="TextBox 1">
            <a:extLst>
              <a:ext uri="{FF2B5EF4-FFF2-40B4-BE49-F238E27FC236}">
                <a16:creationId xmlns:a16="http://schemas.microsoft.com/office/drawing/2014/main" id="{AC3249CC-82F8-42E3-9C9B-F69AB2FF6FCC}"/>
              </a:ext>
            </a:extLst>
          </p:cNvPr>
          <p:cNvSpPr txBox="1"/>
          <p:nvPr/>
        </p:nvSpPr>
        <p:spPr>
          <a:xfrm>
            <a:off x="1307591" y="6067689"/>
            <a:ext cx="1554480" cy="457200"/>
          </a:xfrm>
          <a:prstGeom prst="rect">
            <a:avLst/>
          </a:prstGeom>
          <a:solidFill>
            <a:schemeClr val="bg1">
              <a:lumMod val="75000"/>
            </a:schemeClr>
          </a:solidFill>
        </p:spPr>
        <p:txBody>
          <a:bodyPr wrap="square" rtlCol="0">
            <a:spAutoFit/>
          </a:bodyPr>
          <a:lstStyle/>
          <a:p>
            <a:pPr algn="ctr"/>
            <a:r>
              <a:rPr lang="en-US" sz="1200" b="1" dirty="0">
                <a:latin typeface="Verdana" panose="020B0604030504040204" pitchFamily="34" charset="0"/>
                <a:ea typeface="Verdana" panose="020B0604030504040204" pitchFamily="34" charset="0"/>
              </a:rPr>
              <a:t>American Radio Relay League</a:t>
            </a:r>
          </a:p>
        </p:txBody>
      </p:sp>
    </p:spTree>
    <p:extLst>
      <p:ext uri="{BB962C8B-B14F-4D97-AF65-F5344CB8AC3E}">
        <p14:creationId xmlns:p14="http://schemas.microsoft.com/office/powerpoint/2010/main" val="210404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C0C0C0"/>
                </a:highlight>
                <a:latin typeface="Verdana" panose="020B0604030504040204" pitchFamily="34" charset="0"/>
                <a:ea typeface="Verdana" panose="020B0604030504040204" pitchFamily="34" charset="0"/>
                <a:cs typeface="Verdana" panose="020B0604030504040204" pitchFamily="34" charset="0"/>
              </a:rPr>
              <a:t>4.1 Propagation</a:t>
            </a:r>
          </a:p>
        </p:txBody>
      </p:sp>
      <p:sp>
        <p:nvSpPr>
          <p:cNvPr id="3" name="Content Placeholder 2"/>
          <p:cNvSpPr>
            <a:spLocks noGrp="1"/>
          </p:cNvSpPr>
          <p:nvPr>
            <p:ph idx="1"/>
          </p:nvPr>
        </p:nvSpPr>
        <p:spPr>
          <a:xfrm>
            <a:off x="457200" y="1555186"/>
            <a:ext cx="8229600" cy="5302813"/>
          </a:xfrm>
          <a:gradFill flip="none" rotWithShape="1">
            <a:gsLst>
              <a:gs pos="0">
                <a:schemeClr val="accent2">
                  <a:lumMod val="67000"/>
                </a:schemeClr>
              </a:gs>
              <a:gs pos="31000">
                <a:schemeClr val="accent2">
                  <a:lumMod val="97000"/>
                  <a:lumOff val="3000"/>
                </a:schemeClr>
              </a:gs>
              <a:gs pos="76000">
                <a:schemeClr val="accent2">
                  <a:lumMod val="60000"/>
                  <a:lumOff val="40000"/>
                </a:schemeClr>
              </a:gs>
            </a:gsLst>
            <a:lin ang="16200000" scaled="1"/>
            <a:tileRect/>
          </a:gradFill>
        </p:spPr>
        <p:txBody>
          <a:bodyPr/>
          <a:lstStyle/>
          <a:p>
            <a:pPr marL="457200" lvl="1" indent="0" algn="ctr" eaLnBrk="1" fontAlgn="auto" hangingPunct="1">
              <a:spcAft>
                <a:spcPts val="0"/>
              </a:spcAft>
              <a:buNone/>
              <a:defRPr/>
            </a:pPr>
            <a:r>
              <a:rPr lang="en-US" sz="3600" b="1" dirty="0">
                <a:solidFill>
                  <a:schemeClr val="bg1"/>
                </a:solidFill>
                <a:highlight>
                  <a:srgbClr val="000080"/>
                </a:highlight>
                <a:latin typeface="Verdana" panose="020B0604030504040204" pitchFamily="34" charset="0"/>
                <a:ea typeface="Verdana" panose="020B0604030504040204" pitchFamily="34" charset="0"/>
                <a:cs typeface="Verdana" panose="020B0604030504040204" pitchFamily="34" charset="0"/>
              </a:rPr>
              <a:t>The ionosphere</a:t>
            </a:r>
          </a:p>
          <a:p>
            <a:pPr marL="457200" lvl="1" indent="0" algn="ctr" eaLnBrk="1" fontAlgn="auto" hangingPunct="1">
              <a:spcAft>
                <a:spcPts val="0"/>
              </a:spcAft>
              <a:buNone/>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609600" y="2133600"/>
            <a:ext cx="7924800" cy="4124206"/>
          </a:xfrm>
          <a:prstGeom prst="rect">
            <a:avLst/>
          </a:prstGeom>
          <a:gradFill>
            <a:gsLst>
              <a:gs pos="0">
                <a:schemeClr val="accent2">
                  <a:alpha val="40000"/>
                  <a:lumMod val="92000"/>
                  <a:lumOff val="8000"/>
                </a:schemeClr>
              </a:gs>
              <a:gs pos="2000">
                <a:schemeClr val="accent2">
                  <a:lumMod val="60000"/>
                  <a:lumOff val="40000"/>
                </a:schemeClr>
              </a:gs>
            </a:gsLst>
            <a:lin ang="16200000" scaled="1"/>
          </a:gradFill>
        </p:spPr>
        <p:txBody>
          <a:bodyPr wrap="square" rtlCol="0">
            <a:spAutoFit/>
          </a:bodyPr>
          <a:lstStyle/>
          <a:p>
            <a:pPr lvl="2" eaLnBrk="1" fontAlgn="auto" hangingPunct="1">
              <a:spcAft>
                <a:spcPts val="0"/>
              </a:spcAft>
              <a:buClr>
                <a:srgbClr val="0070C0"/>
              </a:buClr>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Aft>
                <a:spcPts val="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 Above the lower atmosphere where the air is relatively dense and below outer space where there isn't any at all lies the </a:t>
            </a:r>
            <a:r>
              <a:rPr lang="en-US" sz="2200" b="1" i="1" dirty="0">
                <a:solidFill>
                  <a:srgbClr val="FF0000"/>
                </a:solidFill>
                <a:highlight>
                  <a:srgbClr val="FFFFFF"/>
                </a:highlight>
                <a:latin typeface="Verdana" panose="020B0604030504040204" pitchFamily="34" charset="0"/>
                <a:ea typeface="Verdana" panose="020B0604030504040204" pitchFamily="34" charset="0"/>
                <a:cs typeface="Verdana" panose="020B0604030504040204" pitchFamily="34" charset="0"/>
              </a:rPr>
              <a:t>ionosphere</a:t>
            </a:r>
            <a:r>
              <a:rPr lang="en-US" sz="2200" b="1" dirty="0">
                <a:latin typeface="Verdana" panose="020B0604030504040204" pitchFamily="34" charset="0"/>
                <a:ea typeface="Verdana" panose="020B0604030504040204" pitchFamily="34" charset="0"/>
                <a:cs typeface="Verdana" panose="020B0604030504040204" pitchFamily="34" charset="0"/>
              </a:rPr>
              <a:t>.  This region is from </a:t>
            </a:r>
            <a:r>
              <a:rPr lang="en-US" sz="2200" b="1" u="sng" dirty="0">
                <a:latin typeface="Verdana" panose="020B0604030504040204" pitchFamily="34" charset="0"/>
                <a:ea typeface="Verdana" panose="020B0604030504040204" pitchFamily="34" charset="0"/>
                <a:cs typeface="Verdana" panose="020B0604030504040204" pitchFamily="34" charset="0"/>
              </a:rPr>
              <a:t>30 to 260 miles above the earth.</a:t>
            </a:r>
          </a:p>
          <a:p>
            <a:pPr lvl="2" eaLnBrk="1" fontAlgn="auto" hangingPunct="1">
              <a:spcAft>
                <a:spcPts val="0"/>
              </a:spcAft>
              <a:buFont typeface="Wingdings" panose="05000000000000000000" pitchFamily="2" charset="2"/>
              <a:buChar char="Ø"/>
              <a:defRPr/>
            </a:pPr>
            <a:endParaRPr lang="en-US" sz="2200" b="1" u="sng"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Aft>
                <a:spcPts val="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 The ionosphere forms in layers with the D layer being the lowest.</a:t>
            </a:r>
          </a:p>
          <a:p>
            <a:pPr lvl="2" eaLnBrk="1" fontAlgn="auto" hangingPunct="1">
              <a:spcAft>
                <a:spcPts val="0"/>
              </a:spcAft>
              <a:buFont typeface="Wingdings" panose="05000000000000000000" pitchFamily="2" charset="2"/>
              <a:buChar char="Ø"/>
              <a:defRPr/>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Aft>
                <a:spcPts val="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 Radio waves at HF (and sometimes VHF) can be completely bent back toward the earth by refraction in the ionosphere's E and F layers.</a:t>
            </a:r>
          </a:p>
        </p:txBody>
      </p:sp>
      <p:sp>
        <p:nvSpPr>
          <p:cNvPr id="7" name="Footer Placeholder 4">
            <a:extLst>
              <a:ext uri="{FF2B5EF4-FFF2-40B4-BE49-F238E27FC236}">
                <a16:creationId xmlns:a16="http://schemas.microsoft.com/office/drawing/2014/main" id="{84E803C8-A0AB-48A1-ABAA-69A8F16013AF}"/>
              </a:ext>
            </a:extLst>
          </p:cNvPr>
          <p:cNvSpPr txBox="1">
            <a:spLocks/>
          </p:cNvSpPr>
          <p:nvPr/>
        </p:nvSpPr>
        <p:spPr>
          <a:xfrm>
            <a:off x="850392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10</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21548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C0C0C0"/>
                </a:highlight>
                <a:latin typeface="Verdana" panose="020B0604030504040204" pitchFamily="34" charset="0"/>
                <a:ea typeface="Verdana" panose="020B0604030504040204" pitchFamily="34" charset="0"/>
                <a:cs typeface="Verdana" panose="020B0604030504040204" pitchFamily="34" charset="0"/>
              </a:rPr>
              <a:t>4.1 Propagation</a:t>
            </a:r>
          </a:p>
        </p:txBody>
      </p:sp>
      <p:sp>
        <p:nvSpPr>
          <p:cNvPr id="3" name="Content Placeholder 2"/>
          <p:cNvSpPr>
            <a:spLocks noGrp="1"/>
          </p:cNvSpPr>
          <p:nvPr>
            <p:ph idx="1"/>
          </p:nvPr>
        </p:nvSpPr>
        <p:spPr>
          <a:xfrm>
            <a:off x="430161" y="1548580"/>
            <a:ext cx="8229600" cy="5309419"/>
          </a:xfrm>
          <a:gradFill flip="none" rotWithShape="1">
            <a:gsLst>
              <a:gs pos="0">
                <a:schemeClr val="accent2">
                  <a:lumMod val="67000"/>
                </a:schemeClr>
              </a:gs>
              <a:gs pos="31000">
                <a:schemeClr val="accent2">
                  <a:lumMod val="97000"/>
                  <a:lumOff val="3000"/>
                </a:schemeClr>
              </a:gs>
              <a:gs pos="76000">
                <a:schemeClr val="accent2">
                  <a:lumMod val="60000"/>
                  <a:lumOff val="40000"/>
                </a:schemeClr>
              </a:gs>
            </a:gsLst>
            <a:lin ang="16200000" scaled="1"/>
            <a:tileRect/>
          </a:gradFill>
        </p:spPr>
        <p:txBody>
          <a:bodyPr/>
          <a:lstStyle/>
          <a:p>
            <a:pPr marL="457200" lvl="1" indent="0" algn="ctr" eaLnBrk="1" fontAlgn="auto" hangingPunct="1">
              <a:spcAft>
                <a:spcPts val="0"/>
              </a:spcAft>
              <a:buNone/>
              <a:defRPr/>
            </a:pPr>
            <a:r>
              <a:rPr lang="en-US" sz="3600" b="1" dirty="0">
                <a:solidFill>
                  <a:schemeClr val="bg1"/>
                </a:solidFill>
                <a:highlight>
                  <a:srgbClr val="000080"/>
                </a:highlight>
                <a:latin typeface="Verdana" panose="020B0604030504040204" pitchFamily="34" charset="0"/>
                <a:ea typeface="Verdana" panose="020B0604030504040204" pitchFamily="34" charset="0"/>
                <a:cs typeface="Verdana" panose="020B0604030504040204" pitchFamily="34" charset="0"/>
              </a:rPr>
              <a:t>The ionosphere</a:t>
            </a:r>
          </a:p>
        </p:txBody>
      </p:sp>
      <p:sp>
        <p:nvSpPr>
          <p:cNvPr id="8" name="TextBox 7"/>
          <p:cNvSpPr txBox="1"/>
          <p:nvPr/>
        </p:nvSpPr>
        <p:spPr>
          <a:xfrm>
            <a:off x="536617" y="2667000"/>
            <a:ext cx="2512142" cy="3139321"/>
          </a:xfrm>
          <a:prstGeom prst="rect">
            <a:avLst/>
          </a:prstGeom>
          <a:solidFill>
            <a:schemeClr val="bg2"/>
          </a:solid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The ionosphere is bombarded by ultraviolent light from the sun that knocks off electrons from the oxygen and nitrogen atoms resulting in positively charged ions.</a:t>
            </a:r>
          </a:p>
        </p:txBody>
      </p:sp>
      <p:pic>
        <p:nvPicPr>
          <p:cNvPr id="16" name="Picture 15"/>
          <p:cNvPicPr>
            <a:picLocks noChangeAspect="1"/>
          </p:cNvPicPr>
          <p:nvPr/>
        </p:nvPicPr>
        <p:blipFill>
          <a:blip r:embed="rId2"/>
          <a:stretch>
            <a:fillRect/>
          </a:stretch>
        </p:blipFill>
        <p:spPr>
          <a:xfrm>
            <a:off x="3155214" y="2578281"/>
            <a:ext cx="5141984" cy="379708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96377">
            <a:off x="3143392" y="4296669"/>
            <a:ext cx="762662" cy="818911"/>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19806">
            <a:off x="7371300" y="4583608"/>
            <a:ext cx="762662" cy="641640"/>
          </a:xfrm>
          <a:prstGeom prst="rect">
            <a:avLst/>
          </a:prstGeom>
        </p:spPr>
      </p:pic>
      <p:sp>
        <p:nvSpPr>
          <p:cNvPr id="10" name="Footer Placeholder 4">
            <a:extLst>
              <a:ext uri="{FF2B5EF4-FFF2-40B4-BE49-F238E27FC236}">
                <a16:creationId xmlns:a16="http://schemas.microsoft.com/office/drawing/2014/main" id="{5BE9B16D-800A-4C52-AD6D-378331D1D12D}"/>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11</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88813F08-12E1-4456-9D87-E4C880E2CE44}"/>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
        <p:nvSpPr>
          <p:cNvPr id="4" name="TextBox 3">
            <a:extLst>
              <a:ext uri="{FF2B5EF4-FFF2-40B4-BE49-F238E27FC236}">
                <a16:creationId xmlns:a16="http://schemas.microsoft.com/office/drawing/2014/main" id="{9701390E-D9D7-4CE5-8ADC-C9CBA75A6ADF}"/>
              </a:ext>
            </a:extLst>
          </p:cNvPr>
          <p:cNvSpPr txBox="1"/>
          <p:nvPr/>
        </p:nvSpPr>
        <p:spPr>
          <a:xfrm>
            <a:off x="6925598" y="2531073"/>
            <a:ext cx="1371600" cy="307777"/>
          </a:xfrm>
          <a:prstGeom prst="rect">
            <a:avLst/>
          </a:prstGeom>
          <a:solidFill>
            <a:schemeClr val="bg2"/>
          </a:solidFill>
        </p:spPr>
        <p:txBody>
          <a:bodyPr wrap="square" rtlCol="0">
            <a:spAutoFit/>
          </a:bodyPr>
          <a:lstStyle/>
          <a:p>
            <a:pPr algn="ctr"/>
            <a:r>
              <a:rPr lang="en-US" sz="1400" b="1" dirty="0">
                <a:latin typeface="Verdana" panose="020B0604030504040204" pitchFamily="34" charset="0"/>
                <a:ea typeface="Verdana" panose="020B0604030504040204" pitchFamily="34" charset="0"/>
              </a:rPr>
              <a:t>Figure 4.3</a:t>
            </a:r>
          </a:p>
        </p:txBody>
      </p:sp>
      <p:sp>
        <p:nvSpPr>
          <p:cNvPr id="5" name="TextBox 4">
            <a:extLst>
              <a:ext uri="{FF2B5EF4-FFF2-40B4-BE49-F238E27FC236}">
                <a16:creationId xmlns:a16="http://schemas.microsoft.com/office/drawing/2014/main" id="{634BB793-2F9B-4D9D-B1A9-015DB87D1506}"/>
              </a:ext>
            </a:extLst>
          </p:cNvPr>
          <p:cNvSpPr txBox="1"/>
          <p:nvPr/>
        </p:nvSpPr>
        <p:spPr>
          <a:xfrm>
            <a:off x="3155214" y="2578608"/>
            <a:ext cx="1371600" cy="365760"/>
          </a:xfrm>
          <a:prstGeom prst="rect">
            <a:avLst/>
          </a:prstGeom>
          <a:solidFill>
            <a:srgbClr val="000000"/>
          </a:solidFill>
        </p:spPr>
        <p:txBody>
          <a:bodyPr wrap="square" rtlCol="0">
            <a:spAutoFit/>
          </a:bodyPr>
          <a:lstStyle/>
          <a:p>
            <a:endParaRPr lang="en-US" dirty="0"/>
          </a:p>
        </p:txBody>
      </p:sp>
    </p:spTree>
    <p:extLst>
      <p:ext uri="{BB962C8B-B14F-4D97-AF65-F5344CB8AC3E}">
        <p14:creationId xmlns:p14="http://schemas.microsoft.com/office/powerpoint/2010/main" val="323028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C0C0C0"/>
                </a:highlight>
                <a:latin typeface="Verdana" panose="020B0604030504040204" pitchFamily="34" charset="0"/>
                <a:ea typeface="Verdana" panose="020B0604030504040204" pitchFamily="34" charset="0"/>
                <a:cs typeface="Verdana" panose="020B0604030504040204" pitchFamily="34" charset="0"/>
              </a:rPr>
              <a:t>4.1 Propagation</a:t>
            </a:r>
          </a:p>
        </p:txBody>
      </p:sp>
      <p:sp>
        <p:nvSpPr>
          <p:cNvPr id="3" name="Content Placeholder 2"/>
          <p:cNvSpPr>
            <a:spLocks noGrp="1"/>
          </p:cNvSpPr>
          <p:nvPr>
            <p:ph idx="1"/>
          </p:nvPr>
        </p:nvSpPr>
        <p:spPr>
          <a:xfrm>
            <a:off x="430161" y="1548580"/>
            <a:ext cx="8229600" cy="5309419"/>
          </a:xfrm>
          <a:gradFill flip="none" rotWithShape="1">
            <a:gsLst>
              <a:gs pos="0">
                <a:schemeClr val="accent2">
                  <a:lumMod val="67000"/>
                </a:schemeClr>
              </a:gs>
              <a:gs pos="31000">
                <a:schemeClr val="accent2">
                  <a:lumMod val="97000"/>
                  <a:lumOff val="3000"/>
                </a:schemeClr>
              </a:gs>
              <a:gs pos="76000">
                <a:schemeClr val="accent2">
                  <a:lumMod val="60000"/>
                  <a:lumOff val="40000"/>
                </a:schemeClr>
              </a:gs>
            </a:gsLst>
            <a:lin ang="16200000" scaled="1"/>
            <a:tileRect/>
          </a:gradFill>
        </p:spPr>
        <p:txBody>
          <a:bodyPr/>
          <a:lstStyle/>
          <a:p>
            <a:pPr marL="457200" lvl="1" indent="0" algn="ctr" eaLnBrk="1" fontAlgn="auto" hangingPunct="1">
              <a:spcAft>
                <a:spcPts val="0"/>
              </a:spcAft>
              <a:buNone/>
              <a:defRPr/>
            </a:pPr>
            <a:r>
              <a:rPr lang="en-US" sz="3600" b="1" dirty="0">
                <a:solidFill>
                  <a:schemeClr val="bg1"/>
                </a:solidFill>
                <a:highlight>
                  <a:srgbClr val="000080"/>
                </a:highlight>
                <a:latin typeface="Verdana" panose="020B0604030504040204" pitchFamily="34" charset="0"/>
                <a:ea typeface="Verdana" panose="020B0604030504040204" pitchFamily="34" charset="0"/>
                <a:cs typeface="Verdana" panose="020B0604030504040204" pitchFamily="34" charset="0"/>
              </a:rPr>
              <a:t>The ionosphere</a:t>
            </a:r>
          </a:p>
        </p:txBody>
      </p:sp>
      <p:sp>
        <p:nvSpPr>
          <p:cNvPr id="8" name="TextBox 7"/>
          <p:cNvSpPr txBox="1"/>
          <p:nvPr/>
        </p:nvSpPr>
        <p:spPr>
          <a:xfrm>
            <a:off x="513634" y="2293373"/>
            <a:ext cx="3148937" cy="1477328"/>
          </a:xfrm>
          <a:prstGeom prst="rect">
            <a:avLst/>
          </a:prstGeom>
          <a:solidFill>
            <a:schemeClr val="bg2"/>
          </a:solid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The ionosphere forms layers that are labeled as D, E, F1 and F2 layers. The D layer is the lowest layer.</a:t>
            </a:r>
          </a:p>
        </p:txBody>
      </p:sp>
      <p:pic>
        <p:nvPicPr>
          <p:cNvPr id="5" name="Picture 4"/>
          <p:cNvPicPr>
            <a:picLocks noChangeAspect="1"/>
          </p:cNvPicPr>
          <p:nvPr/>
        </p:nvPicPr>
        <p:blipFill>
          <a:blip r:embed="rId2"/>
          <a:stretch>
            <a:fillRect/>
          </a:stretch>
        </p:blipFill>
        <p:spPr>
          <a:xfrm>
            <a:off x="3782960" y="2285999"/>
            <a:ext cx="4830140" cy="4070351"/>
          </a:xfrm>
          <a:prstGeom prst="rect">
            <a:avLst/>
          </a:prstGeom>
        </p:spPr>
      </p:pic>
      <p:sp>
        <p:nvSpPr>
          <p:cNvPr id="6" name="TextBox 5"/>
          <p:cNvSpPr txBox="1"/>
          <p:nvPr/>
        </p:nvSpPr>
        <p:spPr>
          <a:xfrm>
            <a:off x="3807541" y="2303206"/>
            <a:ext cx="1752600" cy="523220"/>
          </a:xfrm>
          <a:prstGeom prst="rect">
            <a:avLst/>
          </a:prstGeom>
          <a:noFill/>
        </p:spPr>
        <p:txBody>
          <a:bodyPr wrap="square" rtlCol="0">
            <a:spAutoFit/>
          </a:bodyPr>
          <a:lstStyle/>
          <a:p>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Adapted from Figure 4.2</a:t>
            </a:r>
          </a:p>
        </p:txBody>
      </p:sp>
      <p:pic>
        <p:nvPicPr>
          <p:cNvPr id="14" name="Picture 13"/>
          <p:cNvPicPr>
            <a:picLocks noChangeAspect="1"/>
          </p:cNvPicPr>
          <p:nvPr/>
        </p:nvPicPr>
        <p:blipFill>
          <a:blip r:embed="rId3"/>
          <a:stretch>
            <a:fillRect/>
          </a:stretch>
        </p:blipFill>
        <p:spPr>
          <a:xfrm>
            <a:off x="513635" y="4047700"/>
            <a:ext cx="3212789" cy="2423605"/>
          </a:xfrm>
          <a:prstGeom prst="rect">
            <a:avLst/>
          </a:prstGeom>
        </p:spPr>
      </p:pic>
      <p:sp>
        <p:nvSpPr>
          <p:cNvPr id="10" name="Footer Placeholder 4">
            <a:extLst>
              <a:ext uri="{FF2B5EF4-FFF2-40B4-BE49-F238E27FC236}">
                <a16:creationId xmlns:a16="http://schemas.microsoft.com/office/drawing/2014/main" id="{6173F1F1-439B-41C1-AA43-D58F0172849F}"/>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12</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2E6E1BA6-22B4-44FB-8529-22E680D93451}"/>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534869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C0C0C0"/>
                </a:highlight>
                <a:latin typeface="Verdana" panose="020B0604030504040204" pitchFamily="34" charset="0"/>
                <a:ea typeface="Verdana" panose="020B0604030504040204" pitchFamily="34" charset="0"/>
                <a:cs typeface="Verdana" panose="020B0604030504040204" pitchFamily="34" charset="0"/>
              </a:rPr>
              <a:t>4.1 Propagation</a:t>
            </a:r>
          </a:p>
        </p:txBody>
      </p:sp>
      <p:sp>
        <p:nvSpPr>
          <p:cNvPr id="3" name="Content Placeholder 2"/>
          <p:cNvSpPr>
            <a:spLocks noGrp="1"/>
          </p:cNvSpPr>
          <p:nvPr>
            <p:ph idx="1"/>
          </p:nvPr>
        </p:nvSpPr>
        <p:spPr>
          <a:xfrm>
            <a:off x="457200" y="1555186"/>
            <a:ext cx="8229600" cy="5302814"/>
          </a:xfrm>
          <a:gradFill flip="none" rotWithShape="1">
            <a:gsLst>
              <a:gs pos="0">
                <a:schemeClr val="accent2">
                  <a:lumMod val="67000"/>
                </a:schemeClr>
              </a:gs>
              <a:gs pos="1000">
                <a:schemeClr val="accent2">
                  <a:lumMod val="97000"/>
                  <a:lumOff val="3000"/>
                </a:schemeClr>
              </a:gs>
              <a:gs pos="56000">
                <a:schemeClr val="accent2">
                  <a:lumMod val="60000"/>
                  <a:lumOff val="40000"/>
                </a:schemeClr>
              </a:gs>
            </a:gsLst>
            <a:lin ang="16200000" scaled="1"/>
            <a:tileRect/>
          </a:gradFill>
        </p:spPr>
        <p:txBody>
          <a:bodyPr/>
          <a:lstStyle/>
          <a:p>
            <a:pPr lvl="2" eaLnBrk="1" fontAlgn="auto" hangingPunct="1">
              <a:spcAft>
                <a:spcPts val="0"/>
              </a:spcAft>
              <a:buClr>
                <a:srgbClr val="0070C0"/>
              </a:buClr>
              <a:buFont typeface="Wingdings" panose="05000000000000000000" pitchFamily="2" charset="2"/>
              <a:buChar char="Ø"/>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lvl="2" eaLnBrk="1" fontAlgn="auto" hangingPunct="1">
              <a:spcBef>
                <a:spcPts val="0"/>
              </a:spcBef>
              <a:spcAft>
                <a:spcPts val="120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Higher Frequency waves are bent less than those of lower frequencies.</a:t>
            </a:r>
          </a:p>
          <a:p>
            <a:pPr lvl="2" eaLnBrk="1" fontAlgn="auto" hangingPunct="1">
              <a:spcBef>
                <a:spcPts val="0"/>
              </a:spcBef>
              <a:spcAft>
                <a:spcPts val="120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 The Highest Frequency Signal that can be reflected back to a point on the earth is the </a:t>
            </a:r>
            <a:r>
              <a:rPr lang="en-US" sz="2200" b="1" i="1" dirty="0">
                <a:solidFill>
                  <a:schemeClr val="bg1"/>
                </a:solidFill>
                <a:highlight>
                  <a:srgbClr val="0000FF"/>
                </a:highlight>
                <a:latin typeface="Verdana" panose="020B0604030504040204" pitchFamily="34" charset="0"/>
                <a:ea typeface="Verdana" panose="020B0604030504040204" pitchFamily="34" charset="0"/>
                <a:cs typeface="Verdana" panose="020B0604030504040204" pitchFamily="34" charset="0"/>
              </a:rPr>
              <a:t>maximum usable frequency</a:t>
            </a:r>
            <a:r>
              <a:rPr lang="en-US" sz="2200" b="1" dirty="0">
                <a:solidFill>
                  <a:schemeClr val="bg1"/>
                </a:solidFill>
                <a:highlight>
                  <a:srgbClr val="0000FF"/>
                </a:highlight>
                <a:latin typeface="Verdana" panose="020B0604030504040204" pitchFamily="34" charset="0"/>
                <a:ea typeface="Verdana" panose="020B0604030504040204" pitchFamily="34" charset="0"/>
                <a:cs typeface="Verdana" panose="020B0604030504040204" pitchFamily="34" charset="0"/>
              </a:rPr>
              <a:t> (MUF) </a:t>
            </a:r>
            <a:r>
              <a:rPr lang="en-US" sz="2200" b="1" dirty="0">
                <a:latin typeface="Verdana" panose="020B0604030504040204" pitchFamily="34" charset="0"/>
                <a:ea typeface="Verdana" panose="020B0604030504040204" pitchFamily="34" charset="0"/>
                <a:cs typeface="Verdana" panose="020B0604030504040204" pitchFamily="34" charset="0"/>
              </a:rPr>
              <a:t>between the transmitter and receiver.</a:t>
            </a:r>
          </a:p>
          <a:p>
            <a:pPr lvl="2" eaLnBrk="1" fontAlgn="auto" hangingPunct="1">
              <a:spcBef>
                <a:spcPts val="0"/>
              </a:spcBef>
              <a:spcAft>
                <a:spcPts val="120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 When sky-wave propagation on an amateur band is possible between two points, the band is said to be </a:t>
            </a:r>
            <a:r>
              <a:rPr lang="en-US" sz="2200" b="1" i="1" dirty="0">
                <a:solidFill>
                  <a:schemeClr val="bg1"/>
                </a:solidFill>
                <a:highlight>
                  <a:srgbClr val="0000FF"/>
                </a:highlight>
                <a:latin typeface="Verdana" panose="020B0604030504040204" pitchFamily="34" charset="0"/>
                <a:ea typeface="Verdana" panose="020B0604030504040204" pitchFamily="34" charset="0"/>
                <a:cs typeface="Verdana" panose="020B0604030504040204" pitchFamily="34" charset="0"/>
              </a:rPr>
              <a:t>open</a:t>
            </a:r>
            <a:r>
              <a:rPr lang="en-US" sz="2200" b="1" dirty="0">
                <a:latin typeface="Verdana" panose="020B0604030504040204" pitchFamily="34" charset="0"/>
                <a:ea typeface="Verdana" panose="020B0604030504040204" pitchFamily="34" charset="0"/>
                <a:cs typeface="Verdana" panose="020B0604030504040204" pitchFamily="34" charset="0"/>
              </a:rPr>
              <a:t>.</a:t>
            </a:r>
          </a:p>
          <a:p>
            <a:pPr lvl="2" eaLnBrk="1" fontAlgn="auto" hangingPunct="1">
              <a:spcBef>
                <a:spcPts val="0"/>
              </a:spcBef>
              <a:spcAft>
                <a:spcPts val="1200"/>
              </a:spcAft>
              <a:buClr>
                <a:srgbClr val="0070C0"/>
              </a:buClr>
              <a:buFont typeface="Wingdings" panose="05000000000000000000" pitchFamily="2" charset="2"/>
              <a:buChar char="Ø"/>
              <a:defRPr/>
            </a:pPr>
            <a:r>
              <a:rPr lang="en-US" sz="2200" b="1" dirty="0">
                <a:latin typeface="Verdana" panose="020B0604030504040204" pitchFamily="34" charset="0"/>
                <a:ea typeface="Verdana" panose="020B0604030504040204" pitchFamily="34" charset="0"/>
                <a:cs typeface="Verdana" panose="020B0604030504040204" pitchFamily="34" charset="0"/>
              </a:rPr>
              <a:t> The lowest frequency that can travel between two points without being absorbed is the </a:t>
            </a:r>
            <a:r>
              <a:rPr lang="en-US" sz="2200" b="1" i="1" dirty="0">
                <a:solidFill>
                  <a:schemeClr val="bg1"/>
                </a:solidFill>
                <a:highlight>
                  <a:srgbClr val="0000FF"/>
                </a:highlight>
                <a:latin typeface="Verdana" panose="020B0604030504040204" pitchFamily="34" charset="0"/>
                <a:ea typeface="Verdana" panose="020B0604030504040204" pitchFamily="34" charset="0"/>
                <a:cs typeface="Verdana" panose="020B0604030504040204" pitchFamily="34" charset="0"/>
              </a:rPr>
              <a:t>lowest usable frequency</a:t>
            </a:r>
            <a:r>
              <a:rPr lang="en-US" sz="2200" b="1" dirty="0">
                <a:solidFill>
                  <a:schemeClr val="bg1"/>
                </a:solidFill>
                <a:highlight>
                  <a:srgbClr val="0000FF"/>
                </a:highlight>
                <a:latin typeface="Verdana" panose="020B0604030504040204" pitchFamily="34" charset="0"/>
                <a:ea typeface="Verdana" panose="020B0604030504040204" pitchFamily="34" charset="0"/>
                <a:cs typeface="Verdana" panose="020B0604030504040204" pitchFamily="34" charset="0"/>
              </a:rPr>
              <a:t> (LUF)</a:t>
            </a:r>
            <a:r>
              <a:rPr lang="en-US" sz="2200" b="1" dirty="0">
                <a:highlight>
                  <a:srgbClr val="0000FF"/>
                </a:highlight>
                <a:latin typeface="Verdana" panose="020B0604030504040204" pitchFamily="34" charset="0"/>
                <a:ea typeface="Verdana" panose="020B0604030504040204" pitchFamily="34" charset="0"/>
                <a:cs typeface="Verdana" panose="020B0604030504040204" pitchFamily="34" charset="0"/>
              </a:rPr>
              <a:t>.</a:t>
            </a:r>
          </a:p>
          <a:p>
            <a:pPr marL="457200" lvl="1" indent="0" algn="ctr" eaLnBrk="1" fontAlgn="auto" hangingPunct="1">
              <a:spcAft>
                <a:spcPts val="0"/>
              </a:spcAft>
              <a:buNone/>
              <a:defRP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6" name="Footer Placeholder 4">
            <a:extLst>
              <a:ext uri="{FF2B5EF4-FFF2-40B4-BE49-F238E27FC236}">
                <a16:creationId xmlns:a16="http://schemas.microsoft.com/office/drawing/2014/main" id="{91F0189B-4820-46C5-8322-044554F7329E}"/>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13</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4">
            <a:extLst>
              <a:ext uri="{FF2B5EF4-FFF2-40B4-BE49-F238E27FC236}">
                <a16:creationId xmlns:a16="http://schemas.microsoft.com/office/drawing/2014/main" id="{E7EB8874-6DAA-41A6-9997-32DDE0E77C61}"/>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783343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C0C0C0"/>
                </a:highlight>
                <a:latin typeface="Verdana" panose="020B0604030504040204" pitchFamily="34" charset="0"/>
                <a:ea typeface="Verdana" panose="020B0604030504040204" pitchFamily="34" charset="0"/>
                <a:cs typeface="Verdana" panose="020B0604030504040204" pitchFamily="34" charset="0"/>
              </a:rPr>
              <a:t>4.1 Propagation</a:t>
            </a:r>
          </a:p>
        </p:txBody>
      </p:sp>
      <p:sp>
        <p:nvSpPr>
          <p:cNvPr id="3" name="Content Placeholder 2"/>
          <p:cNvSpPr>
            <a:spLocks noGrp="1"/>
          </p:cNvSpPr>
          <p:nvPr>
            <p:ph idx="1"/>
          </p:nvPr>
        </p:nvSpPr>
        <p:spPr>
          <a:xfrm>
            <a:off x="441278" y="1555845"/>
            <a:ext cx="8229600" cy="5302155"/>
          </a:xfrm>
          <a:gradFill flip="none" rotWithShape="1">
            <a:gsLst>
              <a:gs pos="0">
                <a:schemeClr val="accent2">
                  <a:lumMod val="67000"/>
                </a:schemeClr>
              </a:gs>
              <a:gs pos="31000">
                <a:schemeClr val="accent2">
                  <a:lumMod val="97000"/>
                  <a:lumOff val="3000"/>
                </a:schemeClr>
              </a:gs>
              <a:gs pos="76000">
                <a:schemeClr val="accent2">
                  <a:lumMod val="60000"/>
                  <a:lumOff val="40000"/>
                </a:schemeClr>
              </a:gs>
            </a:gsLst>
            <a:lin ang="16200000" scaled="1"/>
            <a:tileRect/>
          </a:gradFill>
        </p:spPr>
        <p:txBody>
          <a:bodyPr/>
          <a:lstStyle/>
          <a:p>
            <a:pPr marL="457200" lvl="1" indent="0" algn="ctr" eaLnBrk="1" fontAlgn="auto" hangingPunct="1">
              <a:spcAft>
                <a:spcPts val="0"/>
              </a:spcAft>
              <a:buNone/>
              <a:defRPr/>
            </a:pPr>
            <a:r>
              <a:rPr lang="en-US" b="1" dirty="0">
                <a:latin typeface="Verdana" panose="020B0604030504040204" pitchFamily="34" charset="0"/>
                <a:ea typeface="Verdana" panose="020B0604030504040204" pitchFamily="34" charset="0"/>
                <a:cs typeface="Verdana" panose="020B0604030504040204" pitchFamily="34" charset="0"/>
              </a:rPr>
              <a:t>               </a:t>
            </a:r>
            <a:r>
              <a:rPr lang="en-US" sz="2000" b="1" dirty="0">
                <a:highlight>
                  <a:srgbClr val="FFFF00"/>
                </a:highlight>
                <a:latin typeface="Verdana" panose="020B0604030504040204" pitchFamily="34" charset="0"/>
                <a:ea typeface="Verdana" panose="020B0604030504040204" pitchFamily="34" charset="0"/>
                <a:cs typeface="Verdana" panose="020B0604030504040204" pitchFamily="34" charset="0"/>
              </a:rPr>
              <a:t>Illustration for MUF and LUF</a:t>
            </a:r>
          </a:p>
        </p:txBody>
      </p:sp>
      <p:sp>
        <p:nvSpPr>
          <p:cNvPr id="8" name="TextBox 7"/>
          <p:cNvSpPr txBox="1"/>
          <p:nvPr/>
        </p:nvSpPr>
        <p:spPr>
          <a:xfrm>
            <a:off x="482527" y="2149869"/>
            <a:ext cx="2508558" cy="3970318"/>
          </a:xfrm>
          <a:prstGeom prst="rect">
            <a:avLst/>
          </a:prstGeom>
          <a:solidFill>
            <a:schemeClr val="bg2"/>
          </a:solid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Signals too low in frequency are </a:t>
            </a:r>
            <a:r>
              <a:rPr 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absorbed</a:t>
            </a:r>
            <a:r>
              <a:rPr lang="en-US" b="1" dirty="0">
                <a:latin typeface="Verdana" panose="020B0604030504040204" pitchFamily="34" charset="0"/>
                <a:ea typeface="Verdana" panose="020B0604030504040204" pitchFamily="34" charset="0"/>
                <a:cs typeface="Verdana" panose="020B0604030504040204" pitchFamily="34" charset="0"/>
              </a:rPr>
              <a:t> by the ionosphere; those that are too high pass through and are lost.</a:t>
            </a:r>
          </a:p>
          <a:p>
            <a:endParaRPr lang="en-US" b="1" dirty="0">
              <a:latin typeface="Verdana" panose="020B0604030504040204" pitchFamily="34" charset="0"/>
              <a:ea typeface="Verdana" panose="020B0604030504040204" pitchFamily="34" charset="0"/>
              <a:cs typeface="Verdana" panose="020B0604030504040204" pitchFamily="34" charset="0"/>
            </a:endParaRPr>
          </a:p>
          <a:p>
            <a:r>
              <a:rPr lang="en-US" b="1" dirty="0">
                <a:latin typeface="Verdana" panose="020B0604030504040204" pitchFamily="34" charset="0"/>
                <a:ea typeface="Verdana" panose="020B0604030504040204" pitchFamily="34" charset="0"/>
                <a:cs typeface="Verdana" panose="020B0604030504040204" pitchFamily="34" charset="0"/>
              </a:rPr>
              <a:t>Signals in the right range of frequencies are </a:t>
            </a:r>
            <a:r>
              <a:rPr 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refracted</a:t>
            </a:r>
            <a:r>
              <a:rPr lang="en-US" b="1" dirty="0">
                <a:latin typeface="Verdana" panose="020B0604030504040204" pitchFamily="34" charset="0"/>
                <a:ea typeface="Verdana" panose="020B0604030504040204" pitchFamily="34" charset="0"/>
                <a:cs typeface="Verdana" panose="020B0604030504040204" pitchFamily="34" charset="0"/>
              </a:rPr>
              <a:t> back towards the earth.</a:t>
            </a:r>
          </a:p>
        </p:txBody>
      </p:sp>
      <p:pic>
        <p:nvPicPr>
          <p:cNvPr id="2050" name="Picture 2" descr="C:\Users\LARRY_~1\AppData\Local\Temp\SNAGHTMLe1255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908" y="2169472"/>
            <a:ext cx="5217492" cy="420252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a:extLst>
              <a:ext uri="{FF2B5EF4-FFF2-40B4-BE49-F238E27FC236}">
                <a16:creationId xmlns:a16="http://schemas.microsoft.com/office/drawing/2014/main" id="{0091521B-5378-4A1C-9529-782D974CF3C0}"/>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14</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F007E948-75FE-419E-8158-10CA4DF463A9}"/>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52148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p>
        </p:txBody>
      </p:sp>
      <p:sp>
        <p:nvSpPr>
          <p:cNvPr id="3" name="Content Placeholder 2"/>
          <p:cNvSpPr>
            <a:spLocks noGrp="1"/>
          </p:cNvSpPr>
          <p:nvPr>
            <p:ph idx="1"/>
          </p:nvPr>
        </p:nvSpPr>
        <p:spPr>
          <a:xfrm>
            <a:off x="441278" y="1524000"/>
            <a:ext cx="8229600" cy="5334000"/>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marL="457200" lvl="1" indent="0" eaLnBrk="1" fontAlgn="auto" hangingPunct="1">
              <a:spcAft>
                <a:spcPts val="0"/>
              </a:spcAft>
              <a:buClr>
                <a:srgbClr val="FF0000"/>
              </a:buClr>
              <a:buNone/>
              <a:defRPr/>
            </a:pPr>
            <a:r>
              <a:rPr lang="en-US" sz="2000" b="1" dirty="0">
                <a:latin typeface="Verdana" panose="020B0604030504040204" pitchFamily="34" charset="0"/>
                <a:ea typeface="Verdana" panose="020B0604030504040204" pitchFamily="34" charset="0"/>
                <a:cs typeface="Verdana" panose="020B0604030504040204" pitchFamily="34" charset="0"/>
              </a:rPr>
              <a:t> </a:t>
            </a:r>
          </a:p>
          <a:p>
            <a:pPr lvl="1" eaLnBrk="1" fontAlgn="auto" hangingPunct="1">
              <a:spcAft>
                <a:spcPts val="0"/>
              </a:spcAft>
              <a:buClr>
                <a:srgbClr val="FF0000"/>
              </a:buClr>
              <a:buFont typeface="Wingdings" panose="05000000000000000000" pitchFamily="2" charset="2"/>
              <a:buChar char="q"/>
              <a:defRPr/>
            </a:pPr>
            <a:r>
              <a:rPr lang="en-US" sz="2200" b="1" dirty="0">
                <a:latin typeface="Verdana" panose="020B0604030504040204" pitchFamily="34" charset="0"/>
                <a:ea typeface="Verdana" panose="020B0604030504040204" pitchFamily="34" charset="0"/>
                <a:cs typeface="Verdana" panose="020B0604030504040204" pitchFamily="34" charset="0"/>
              </a:rPr>
              <a:t>A </a:t>
            </a:r>
            <a:r>
              <a:rPr lang="en-US" sz="2200" b="1" i="1" u="sng" dirty="0">
                <a:latin typeface="Verdana" panose="020B0604030504040204" pitchFamily="34" charset="0"/>
                <a:ea typeface="Verdana" panose="020B0604030504040204" pitchFamily="34" charset="0"/>
                <a:cs typeface="Verdana" panose="020B0604030504040204" pitchFamily="34" charset="0"/>
              </a:rPr>
              <a:t>Feed Line</a:t>
            </a:r>
            <a:r>
              <a:rPr lang="en-US" sz="2200" b="1" u="sng" dirty="0">
                <a:latin typeface="Verdana" panose="020B0604030504040204" pitchFamily="34" charset="0"/>
                <a:ea typeface="Verdana" panose="020B0604030504040204" pitchFamily="34" charset="0"/>
                <a:cs typeface="Verdana" panose="020B0604030504040204" pitchFamily="34" charset="0"/>
              </a:rPr>
              <a:t> </a:t>
            </a:r>
            <a:r>
              <a:rPr lang="en-US" sz="2200" b="1" dirty="0">
                <a:latin typeface="Verdana" panose="020B0604030504040204" pitchFamily="34" charset="0"/>
                <a:ea typeface="Verdana" panose="020B0604030504040204" pitchFamily="34" charset="0"/>
                <a:cs typeface="Verdana" panose="020B0604030504040204" pitchFamily="34" charset="0"/>
              </a:rPr>
              <a:t>delivers the radio signals to and/or from the antenna.</a:t>
            </a:r>
          </a:p>
          <a:p>
            <a:pPr lvl="1" eaLnBrk="1" fontAlgn="auto" hangingPunct="1">
              <a:spcAft>
                <a:spcPts val="0"/>
              </a:spcAft>
              <a:defRPr/>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lvl="1" eaLnBrk="1" fontAlgn="auto" hangingPunct="1">
              <a:spcAft>
                <a:spcPts val="0"/>
              </a:spcAft>
              <a:buClr>
                <a:srgbClr val="FF0000"/>
              </a:buClr>
              <a:buFont typeface="Wingdings" panose="05000000000000000000" pitchFamily="2" charset="2"/>
              <a:buChar char="q"/>
              <a:defRPr/>
            </a:pPr>
            <a:r>
              <a:rPr lang="en-US" sz="2200" b="1" dirty="0">
                <a:latin typeface="Verdana" panose="020B0604030504040204" pitchFamily="34" charset="0"/>
                <a:ea typeface="Verdana" panose="020B0604030504040204" pitchFamily="34" charset="0"/>
                <a:cs typeface="Verdana" panose="020B0604030504040204" pitchFamily="34" charset="0"/>
              </a:rPr>
              <a:t> The</a:t>
            </a:r>
            <a:r>
              <a:rPr lang="en-US" sz="2200" b="1" i="1" dirty="0">
                <a:latin typeface="Verdana" panose="020B0604030504040204" pitchFamily="34" charset="0"/>
                <a:ea typeface="Verdana" panose="020B0604030504040204" pitchFamily="34" charset="0"/>
                <a:cs typeface="Verdana" panose="020B0604030504040204" pitchFamily="34" charset="0"/>
              </a:rPr>
              <a:t> </a:t>
            </a:r>
            <a:r>
              <a:rPr lang="en-US" sz="2200" b="1" i="1" u="sng" dirty="0">
                <a:latin typeface="Verdana" panose="020B0604030504040204" pitchFamily="34" charset="0"/>
                <a:ea typeface="Verdana" panose="020B0604030504040204" pitchFamily="34" charset="0"/>
                <a:cs typeface="Verdana" panose="020B0604030504040204" pitchFamily="34" charset="0"/>
              </a:rPr>
              <a:t>Feed Point </a:t>
            </a:r>
            <a:r>
              <a:rPr lang="en-US" sz="2200" b="1" dirty="0">
                <a:latin typeface="Verdana" panose="020B0604030504040204" pitchFamily="34" charset="0"/>
                <a:ea typeface="Verdana" panose="020B0604030504040204" pitchFamily="34" charset="0"/>
                <a:cs typeface="Verdana" panose="020B0604030504040204" pitchFamily="34" charset="0"/>
              </a:rPr>
              <a:t>is the connection of the antenna and the feed line.</a:t>
            </a:r>
          </a:p>
          <a:p>
            <a:pPr lvl="1" eaLnBrk="1" fontAlgn="auto" hangingPunct="1">
              <a:spcAft>
                <a:spcPts val="0"/>
              </a:spcAft>
              <a:defRPr/>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lvl="1" eaLnBrk="1" fontAlgn="auto" hangingPunct="1">
              <a:spcAft>
                <a:spcPts val="0"/>
              </a:spcAft>
              <a:buClr>
                <a:srgbClr val="FF0000"/>
              </a:buClr>
              <a:buFont typeface="Wingdings" panose="05000000000000000000" pitchFamily="2" charset="2"/>
              <a:buChar char="q"/>
              <a:defRPr/>
            </a:pPr>
            <a:r>
              <a:rPr lang="en-US" sz="2200" b="1" dirty="0">
                <a:latin typeface="Verdana" panose="020B0604030504040204" pitchFamily="34" charset="0"/>
                <a:ea typeface="Verdana" panose="020B0604030504040204" pitchFamily="34" charset="0"/>
                <a:cs typeface="Verdana" panose="020B0604030504040204" pitchFamily="34" charset="0"/>
              </a:rPr>
              <a:t> The ratio of radio frequency voltage to current at an antenna’s feed point is the antenna’s</a:t>
            </a:r>
            <a:r>
              <a:rPr lang="en-US" sz="2200" b="1" u="sng" dirty="0">
                <a:latin typeface="Verdana" panose="020B0604030504040204" pitchFamily="34" charset="0"/>
                <a:ea typeface="Verdana" panose="020B0604030504040204" pitchFamily="34" charset="0"/>
                <a:cs typeface="Verdana" panose="020B0604030504040204" pitchFamily="34" charset="0"/>
              </a:rPr>
              <a:t> </a:t>
            </a:r>
            <a:r>
              <a:rPr lang="en-US" sz="2200" b="1" i="1" u="sng" dirty="0">
                <a:latin typeface="Verdana" panose="020B0604030504040204" pitchFamily="34" charset="0"/>
                <a:ea typeface="Verdana" panose="020B0604030504040204" pitchFamily="34" charset="0"/>
                <a:cs typeface="Verdana" panose="020B0604030504040204" pitchFamily="34" charset="0"/>
              </a:rPr>
              <a:t>Feed</a:t>
            </a:r>
            <a:r>
              <a:rPr lang="en-US" sz="2200" b="1" u="sng" dirty="0">
                <a:latin typeface="Verdana" panose="020B0604030504040204" pitchFamily="34" charset="0"/>
                <a:ea typeface="Verdana" panose="020B0604030504040204" pitchFamily="34" charset="0"/>
                <a:cs typeface="Verdana" panose="020B0604030504040204" pitchFamily="34" charset="0"/>
              </a:rPr>
              <a:t> </a:t>
            </a:r>
            <a:r>
              <a:rPr lang="en-US" sz="2200" b="1" i="1" u="sng" dirty="0">
                <a:latin typeface="Verdana" panose="020B0604030504040204" pitchFamily="34" charset="0"/>
                <a:ea typeface="Verdana" panose="020B0604030504040204" pitchFamily="34" charset="0"/>
                <a:cs typeface="Verdana" panose="020B0604030504040204" pitchFamily="34" charset="0"/>
              </a:rPr>
              <a:t>Point</a:t>
            </a:r>
            <a:r>
              <a:rPr lang="en-US" sz="2200" b="1" u="sng" dirty="0">
                <a:latin typeface="Verdana" panose="020B0604030504040204" pitchFamily="34" charset="0"/>
                <a:ea typeface="Verdana" panose="020B0604030504040204" pitchFamily="34" charset="0"/>
                <a:cs typeface="Verdana" panose="020B0604030504040204" pitchFamily="34" charset="0"/>
              </a:rPr>
              <a:t> </a:t>
            </a:r>
            <a:r>
              <a:rPr lang="en-US" sz="2200" b="1" i="1" u="sng" dirty="0">
                <a:latin typeface="Verdana" panose="020B0604030504040204" pitchFamily="34" charset="0"/>
                <a:ea typeface="Verdana" panose="020B0604030504040204" pitchFamily="34" charset="0"/>
                <a:cs typeface="Verdana" panose="020B0604030504040204" pitchFamily="34" charset="0"/>
              </a:rPr>
              <a:t>Impedance</a:t>
            </a:r>
            <a:r>
              <a:rPr lang="en-US" sz="2200" b="1" u="sng" dirty="0">
                <a:latin typeface="Verdana" panose="020B0604030504040204" pitchFamily="34" charset="0"/>
                <a:ea typeface="Verdana" panose="020B0604030504040204" pitchFamily="34" charset="0"/>
                <a:cs typeface="Verdana" panose="020B0604030504040204" pitchFamily="34" charset="0"/>
              </a:rPr>
              <a:t>.</a:t>
            </a:r>
          </a:p>
          <a:p>
            <a:pPr lvl="1" eaLnBrk="1" fontAlgn="auto" hangingPunct="1">
              <a:spcAft>
                <a:spcPts val="0"/>
              </a:spcAft>
              <a:defRPr/>
            </a:pPr>
            <a:endParaRPr lang="en-US" sz="2200" b="1" dirty="0">
              <a:latin typeface="Verdana" panose="020B0604030504040204" pitchFamily="34" charset="0"/>
              <a:ea typeface="Verdana" panose="020B0604030504040204" pitchFamily="34" charset="0"/>
              <a:cs typeface="Verdana" panose="020B0604030504040204" pitchFamily="34" charset="0"/>
            </a:endParaRPr>
          </a:p>
          <a:p>
            <a:pPr lvl="1" eaLnBrk="1" fontAlgn="auto" hangingPunct="1">
              <a:spcAft>
                <a:spcPts val="0"/>
              </a:spcAft>
              <a:buClr>
                <a:srgbClr val="FF0000"/>
              </a:buClr>
              <a:buFont typeface="Wingdings" panose="05000000000000000000" pitchFamily="2" charset="2"/>
              <a:buChar char="q"/>
              <a:defRPr/>
            </a:pPr>
            <a:r>
              <a:rPr lang="en-US" sz="2200" b="1" dirty="0">
                <a:latin typeface="Verdana" panose="020B0604030504040204" pitchFamily="34" charset="0"/>
                <a:ea typeface="Verdana" panose="020B0604030504040204" pitchFamily="34" charset="0"/>
                <a:cs typeface="Verdana" panose="020B0604030504040204" pitchFamily="34" charset="0"/>
              </a:rPr>
              <a:t> An antenna is </a:t>
            </a:r>
            <a:r>
              <a:rPr lang="en-US" sz="2200" b="1" i="1" u="sng" dirty="0">
                <a:latin typeface="Verdana" panose="020B0604030504040204" pitchFamily="34" charset="0"/>
                <a:ea typeface="Verdana" panose="020B0604030504040204" pitchFamily="34" charset="0"/>
                <a:cs typeface="Verdana" panose="020B0604030504040204" pitchFamily="34" charset="0"/>
              </a:rPr>
              <a:t>resonant</a:t>
            </a:r>
            <a:r>
              <a:rPr lang="en-US" sz="2200" b="1" dirty="0">
                <a:latin typeface="Verdana" panose="020B0604030504040204" pitchFamily="34" charset="0"/>
                <a:ea typeface="Verdana" panose="020B0604030504040204" pitchFamily="34" charset="0"/>
                <a:cs typeface="Verdana" panose="020B0604030504040204" pitchFamily="34" charset="0"/>
              </a:rPr>
              <a:t> when its feed point impedance is all resistance with no reactance.</a:t>
            </a:r>
          </a:p>
          <a:p>
            <a:pPr marL="457200" lvl="1" indent="0" algn="ctr" eaLnBrk="1" fontAlgn="auto" hangingPunct="1">
              <a:spcAft>
                <a:spcPts val="0"/>
              </a:spcAft>
              <a:buNone/>
              <a:defRPr/>
            </a:pPr>
            <a:endParaRPr lang="en-US" sz="2200" b="1" dirty="0">
              <a:solidFill>
                <a:srgbClr val="FFFF00"/>
              </a:solidFill>
              <a:latin typeface="Verdana" panose="020B0604030504040204" pitchFamily="34" charset="0"/>
              <a:ea typeface="Verdana" panose="020B0604030504040204" pitchFamily="34" charset="0"/>
              <a:cs typeface="Verdana" panose="020B0604030504040204" pitchFamily="34" charset="0"/>
            </a:endParaRPr>
          </a:p>
        </p:txBody>
      </p:sp>
      <p:sp>
        <p:nvSpPr>
          <p:cNvPr id="6" name="Footer Placeholder 4">
            <a:extLst>
              <a:ext uri="{FF2B5EF4-FFF2-40B4-BE49-F238E27FC236}">
                <a16:creationId xmlns:a16="http://schemas.microsoft.com/office/drawing/2014/main" id="{5C50EC0D-325A-48F6-85D5-842ACB3647B3}"/>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15</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4">
            <a:extLst>
              <a:ext uri="{FF2B5EF4-FFF2-40B4-BE49-F238E27FC236}">
                <a16:creationId xmlns:a16="http://schemas.microsoft.com/office/drawing/2014/main" id="{10FDCE19-1292-4083-84C0-9D6CCDBF49C7}"/>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235306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endParaRPr lang="en-US" sz="2800" b="1" dirty="0">
              <a:highlight>
                <a:srgbClr val="0000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527320"/>
            <a:ext cx="8229600" cy="5330952"/>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lvl="1" eaLnBrk="1" fontAlgn="auto" hangingPunct="1">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A radio wave is a combination of an electrical and a magnetic field and is called and </a:t>
            </a:r>
            <a:r>
              <a:rPr lang="en-US" sz="2000" b="1" i="1" u="sng" dirty="0">
                <a:latin typeface="Verdana" panose="020B0604030504040204" pitchFamily="34" charset="0"/>
                <a:ea typeface="Verdana" panose="020B0604030504040204" pitchFamily="34" charset="0"/>
                <a:cs typeface="Verdana" panose="020B0604030504040204" pitchFamily="34" charset="0"/>
              </a:rPr>
              <a:t>electromagnetic wave</a:t>
            </a:r>
            <a:r>
              <a:rPr lang="en-US" sz="2000" b="1" dirty="0">
                <a:latin typeface="Verdana" panose="020B0604030504040204" pitchFamily="34" charset="0"/>
                <a:ea typeface="Verdana" panose="020B0604030504040204" pitchFamily="34" charset="0"/>
                <a:cs typeface="Verdana" panose="020B0604030504040204" pitchFamily="34" charset="0"/>
              </a:rPr>
              <a:t>.</a:t>
            </a:r>
          </a:p>
          <a:p>
            <a:pPr marL="457200" lvl="1" indent="0" eaLnBrk="1" fontAlgn="auto" hangingPunct="1">
              <a:spcAft>
                <a:spcPts val="0"/>
              </a:spcAft>
              <a:buClr>
                <a:srgbClr val="FF0000"/>
              </a:buClr>
              <a:buNone/>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lvl="1" eaLnBrk="1" fontAlgn="auto" hangingPunct="1">
              <a:spcAft>
                <a:spcPts val="0"/>
              </a:spcAft>
              <a:buClr>
                <a:srgbClr val="FF0000"/>
              </a:buClr>
              <a:buFont typeface="Wingdings" panose="05000000000000000000" pitchFamily="2" charset="2"/>
              <a:buChar char="q"/>
              <a:defRPr/>
            </a:pPr>
            <a:r>
              <a:rPr lang="en-US" sz="2000" b="1" i="1" dirty="0">
                <a:latin typeface="Verdana" panose="020B0604030504040204" pitchFamily="34" charset="0"/>
                <a:ea typeface="Verdana" panose="020B0604030504040204" pitchFamily="34" charset="0"/>
                <a:cs typeface="Verdana" panose="020B0604030504040204" pitchFamily="34" charset="0"/>
              </a:rPr>
              <a:t> Polarization</a:t>
            </a:r>
            <a:r>
              <a:rPr lang="en-US" sz="2000" b="1" dirty="0">
                <a:latin typeface="Verdana" panose="020B0604030504040204" pitchFamily="34" charset="0"/>
                <a:ea typeface="Verdana" panose="020B0604030504040204" pitchFamily="34" charset="0"/>
                <a:cs typeface="Verdana" panose="020B0604030504040204" pitchFamily="34" charset="0"/>
              </a:rPr>
              <a:t> refers to the orientation of the radio’s electric field.</a:t>
            </a:r>
          </a:p>
          <a:p>
            <a:pPr lvl="2" eaLnBrk="1" fontAlgn="auto" hangingPunct="1">
              <a:spcAft>
                <a:spcPts val="0"/>
              </a:spcAft>
              <a:buFont typeface="Wingdings" panose="05000000000000000000" pitchFamily="2" charset="2"/>
              <a:buChar char="ü"/>
              <a:defRPr/>
            </a:pPr>
            <a:r>
              <a:rPr lang="en-US" sz="1800" b="1" dirty="0">
                <a:latin typeface="Verdana" panose="020B0604030504040204" pitchFamily="34" charset="0"/>
                <a:ea typeface="Verdana" panose="020B0604030504040204" pitchFamily="34" charset="0"/>
                <a:cs typeface="Verdana" panose="020B0604030504040204" pitchFamily="34" charset="0"/>
              </a:rPr>
              <a:t>A </a:t>
            </a:r>
            <a:r>
              <a:rPr lang="en-US" sz="1800" b="1" i="1" dirty="0">
                <a:latin typeface="Verdana" panose="020B0604030504040204" pitchFamily="34" charset="0"/>
                <a:ea typeface="Verdana" panose="020B0604030504040204" pitchFamily="34" charset="0"/>
                <a:cs typeface="Verdana" panose="020B0604030504040204" pitchFamily="34" charset="0"/>
              </a:rPr>
              <a:t>horizontally polarized </a:t>
            </a:r>
            <a:r>
              <a:rPr lang="en-US" sz="1800" b="1" dirty="0">
                <a:latin typeface="Verdana" panose="020B0604030504040204" pitchFamily="34" charset="0"/>
                <a:ea typeface="Verdana" panose="020B0604030504040204" pitchFamily="34" charset="0"/>
                <a:cs typeface="Verdana" panose="020B0604030504040204" pitchFamily="34" charset="0"/>
              </a:rPr>
              <a:t>antenna radiates a radio wave whose electric field is oriented horizontally.</a:t>
            </a:r>
          </a:p>
          <a:p>
            <a:pPr lvl="2" eaLnBrk="1" fontAlgn="auto" hangingPunct="1">
              <a:spcAft>
                <a:spcPts val="0"/>
              </a:spcAft>
              <a:buFont typeface="Wingdings" panose="05000000000000000000" pitchFamily="2" charset="2"/>
              <a:buChar char="ü"/>
              <a:defRPr/>
            </a:pPr>
            <a:endParaRPr lang="en-US" sz="1800" b="1" dirty="0">
              <a:latin typeface="Verdana" panose="020B0604030504040204" pitchFamily="34" charset="0"/>
              <a:ea typeface="Verdana" panose="020B0604030504040204" pitchFamily="34" charset="0"/>
              <a:cs typeface="Verdana" panose="020B0604030504040204" pitchFamily="34" charset="0"/>
            </a:endParaRPr>
          </a:p>
          <a:p>
            <a:pPr lvl="2" eaLnBrk="1" fontAlgn="auto" hangingPunct="1">
              <a:spcAft>
                <a:spcPts val="0"/>
              </a:spcAft>
              <a:buFont typeface="Wingdings" panose="05000000000000000000" pitchFamily="2" charset="2"/>
              <a:buChar char="ü"/>
              <a:defRPr/>
            </a:pPr>
            <a:r>
              <a:rPr lang="en-US" sz="1800" b="1" dirty="0">
                <a:latin typeface="Verdana" panose="020B0604030504040204" pitchFamily="34" charset="0"/>
                <a:ea typeface="Verdana" panose="020B0604030504040204" pitchFamily="34" charset="0"/>
                <a:cs typeface="Verdana" panose="020B0604030504040204" pitchFamily="34" charset="0"/>
              </a:rPr>
              <a:t>A </a:t>
            </a:r>
            <a:r>
              <a:rPr lang="en-US" sz="1800" b="1" i="1" dirty="0">
                <a:latin typeface="Verdana" panose="020B0604030504040204" pitchFamily="34" charset="0"/>
                <a:ea typeface="Verdana" panose="020B0604030504040204" pitchFamily="34" charset="0"/>
                <a:cs typeface="Verdana" panose="020B0604030504040204" pitchFamily="34" charset="0"/>
              </a:rPr>
              <a:t>vertically polarized </a:t>
            </a:r>
            <a:r>
              <a:rPr lang="en-US" sz="1800" b="1" dirty="0">
                <a:latin typeface="Verdana" panose="020B0604030504040204" pitchFamily="34" charset="0"/>
                <a:ea typeface="Verdana" panose="020B0604030504040204" pitchFamily="34" charset="0"/>
                <a:cs typeface="Verdana" panose="020B0604030504040204" pitchFamily="34" charset="0"/>
              </a:rPr>
              <a:t>antenna has an electric field perpendicular to the surface of the earth.</a:t>
            </a:r>
          </a:p>
          <a:p>
            <a:pPr lvl="2" eaLnBrk="1" fontAlgn="auto" hangingPunct="1">
              <a:spcAft>
                <a:spcPts val="0"/>
              </a:spcAft>
              <a:buFont typeface="Wingdings" panose="05000000000000000000" pitchFamily="2" charset="2"/>
              <a:buChar char="ü"/>
              <a:defRPr/>
            </a:pPr>
            <a:endParaRPr lang="en-US" sz="1800" b="1" dirty="0">
              <a:latin typeface="Verdana" panose="020B0604030504040204" pitchFamily="34" charset="0"/>
              <a:ea typeface="Verdana" panose="020B0604030504040204" pitchFamily="34" charset="0"/>
              <a:cs typeface="Verdana" panose="020B0604030504040204" pitchFamily="34" charset="0"/>
            </a:endParaRPr>
          </a:p>
          <a:p>
            <a:pPr lvl="2" eaLnBrk="1" fontAlgn="auto" hangingPunct="1">
              <a:spcAft>
                <a:spcPts val="0"/>
              </a:spcAft>
              <a:buFont typeface="Wingdings" panose="05000000000000000000" pitchFamily="2" charset="2"/>
              <a:buChar char="ü"/>
              <a:defRPr/>
            </a:pPr>
            <a:r>
              <a:rPr lang="en-US" sz="1800" b="1" dirty="0">
                <a:latin typeface="Verdana" panose="020B0604030504040204" pitchFamily="34" charset="0"/>
                <a:ea typeface="Verdana" panose="020B0604030504040204" pitchFamily="34" charset="0"/>
                <a:cs typeface="Verdana" panose="020B0604030504040204" pitchFamily="34" charset="0"/>
              </a:rPr>
              <a:t>When the electric field of the radio wave and the element of the antenna have the same polarization, the maximum amount of signal is created in the antenna by the wave.</a:t>
            </a:r>
            <a:endParaRPr lang="en-US" sz="1800" b="1" dirty="0">
              <a:solidFill>
                <a:srgbClr val="FFFF00"/>
              </a:solidFill>
              <a:latin typeface="Verdana" panose="020B0604030504040204" pitchFamily="34" charset="0"/>
              <a:ea typeface="Verdana" panose="020B0604030504040204" pitchFamily="34" charset="0"/>
              <a:cs typeface="Verdana" panose="020B0604030504040204" pitchFamily="34" charset="0"/>
            </a:endParaRPr>
          </a:p>
        </p:txBody>
      </p:sp>
      <p:sp>
        <p:nvSpPr>
          <p:cNvPr id="6" name="Footer Placeholder 4">
            <a:extLst>
              <a:ext uri="{FF2B5EF4-FFF2-40B4-BE49-F238E27FC236}">
                <a16:creationId xmlns:a16="http://schemas.microsoft.com/office/drawing/2014/main" id="{EA77040F-5FD2-4D6A-9E4B-338EE36F4F3B}"/>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16</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4">
            <a:extLst>
              <a:ext uri="{FF2B5EF4-FFF2-40B4-BE49-F238E27FC236}">
                <a16:creationId xmlns:a16="http://schemas.microsoft.com/office/drawing/2014/main" id="{4995D2D4-8DE7-405F-A8C8-426C05501A76}"/>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590615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endParaRPr lang="en-US" sz="2800" b="1" dirty="0">
              <a:highlight>
                <a:srgbClr val="0000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29600" cy="5334000"/>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eaLnBrk="1" fontAlgn="auto" hangingPunct="1">
              <a:spcBef>
                <a:spcPts val="1200"/>
              </a:spcBef>
              <a:spcAft>
                <a:spcPts val="0"/>
              </a:spcAft>
              <a:buClr>
                <a:srgbClr val="FF0000"/>
              </a:buClr>
              <a:buFont typeface="Wingdings" panose="05000000000000000000" pitchFamily="2" charset="2"/>
              <a:buChar char="q"/>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Bef>
                <a:spcPts val="120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The concentration of radio signals in a specific direction is called </a:t>
            </a:r>
            <a:r>
              <a:rPr lang="en-US" sz="2000" b="1" i="1" u="sng" dirty="0">
                <a:latin typeface="Verdana" panose="020B0604030504040204" pitchFamily="34" charset="0"/>
                <a:ea typeface="Verdana" panose="020B0604030504040204" pitchFamily="34" charset="0"/>
                <a:cs typeface="Verdana" panose="020B0604030504040204" pitchFamily="34" charset="0"/>
              </a:rPr>
              <a:t>gain</a:t>
            </a:r>
            <a:r>
              <a:rPr lang="en-US" sz="2000" b="1" dirty="0">
                <a:latin typeface="Verdana" panose="020B0604030504040204" pitchFamily="34" charset="0"/>
                <a:ea typeface="Verdana" panose="020B0604030504040204" pitchFamily="34" charset="0"/>
                <a:cs typeface="Verdana" panose="020B0604030504040204" pitchFamily="34" charset="0"/>
              </a:rPr>
              <a:t>.</a:t>
            </a:r>
          </a:p>
          <a:p>
            <a:pPr eaLnBrk="1" fontAlgn="auto" hangingPunct="1">
              <a:spcBef>
                <a:spcPts val="1800"/>
              </a:spcBef>
              <a:spcAft>
                <a:spcPts val="0"/>
              </a:spcAft>
              <a:buClr>
                <a:srgbClr val="FF0000"/>
              </a:buClr>
              <a:buFont typeface="Wingdings" panose="05000000000000000000" pitchFamily="2" charset="2"/>
              <a:buChar char="q"/>
              <a:defRPr/>
            </a:pPr>
            <a:r>
              <a:rPr lang="en-US" sz="2000" b="1" i="1" dirty="0">
                <a:latin typeface="Verdana" panose="020B0604030504040204" pitchFamily="34" charset="0"/>
                <a:ea typeface="Verdana" panose="020B0604030504040204" pitchFamily="34" charset="0"/>
                <a:cs typeface="Verdana" panose="020B0604030504040204" pitchFamily="34" charset="0"/>
              </a:rPr>
              <a:t> </a:t>
            </a:r>
            <a:r>
              <a:rPr lang="en-US" sz="2000" b="1" i="1" u="sng" dirty="0">
                <a:latin typeface="Verdana" panose="020B0604030504040204" pitchFamily="34" charset="0"/>
                <a:ea typeface="Verdana" panose="020B0604030504040204" pitchFamily="34" charset="0"/>
                <a:cs typeface="Verdana" panose="020B0604030504040204" pitchFamily="34" charset="0"/>
              </a:rPr>
              <a:t>Antenna gain</a:t>
            </a:r>
            <a:r>
              <a:rPr lang="en-US" sz="2000" b="1" u="sng" dirty="0">
                <a:latin typeface="Verdana" panose="020B0604030504040204" pitchFamily="34" charset="0"/>
                <a:ea typeface="Verdana" panose="020B0604030504040204" pitchFamily="34" charset="0"/>
                <a:cs typeface="Verdana" panose="020B0604030504040204" pitchFamily="34" charset="0"/>
              </a:rPr>
              <a:t> </a:t>
            </a:r>
            <a:r>
              <a:rPr lang="en-US" sz="2000" b="1" dirty="0">
                <a:latin typeface="Verdana" panose="020B0604030504040204" pitchFamily="34" charset="0"/>
                <a:ea typeface="Verdana" panose="020B0604030504040204" pitchFamily="34" charset="0"/>
                <a:cs typeface="Verdana" panose="020B0604030504040204" pitchFamily="34" charset="0"/>
              </a:rPr>
              <a:t>increases signal strength in a specified direction when compared to a reference antenna.</a:t>
            </a:r>
          </a:p>
          <a:p>
            <a:pPr eaLnBrk="1" fontAlgn="auto" hangingPunct="1">
              <a:spcBef>
                <a:spcPts val="180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Gain aids communication in the preferred direction by increasing transmitted and received signal strengths.</a:t>
            </a:r>
          </a:p>
          <a:p>
            <a:pPr eaLnBrk="1" fontAlgn="auto" hangingPunct="1">
              <a:spcBef>
                <a:spcPts val="180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Gain only focuses power -- it does not create power.</a:t>
            </a:r>
          </a:p>
          <a:p>
            <a:pPr eaLnBrk="1" fontAlgn="auto" hangingPunct="1">
              <a:spcBef>
                <a:spcPts val="180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An </a:t>
            </a:r>
            <a:r>
              <a:rPr lang="en-US" sz="2000" b="1" i="1" u="sng" dirty="0">
                <a:latin typeface="Verdana" panose="020B0604030504040204" pitchFamily="34" charset="0"/>
                <a:ea typeface="Verdana" panose="020B0604030504040204" pitchFamily="34" charset="0"/>
                <a:cs typeface="Verdana" panose="020B0604030504040204" pitchFamily="34" charset="0"/>
              </a:rPr>
              <a:t>isotropic antenna</a:t>
            </a:r>
            <a:r>
              <a:rPr lang="en-US" sz="2000" b="1" u="sng" dirty="0">
                <a:latin typeface="Verdana" panose="020B0604030504040204" pitchFamily="34" charset="0"/>
                <a:ea typeface="Verdana" panose="020B0604030504040204" pitchFamily="34" charset="0"/>
                <a:cs typeface="Verdana" panose="020B0604030504040204" pitchFamily="34" charset="0"/>
              </a:rPr>
              <a:t> </a:t>
            </a:r>
            <a:r>
              <a:rPr lang="en-US" sz="2000" b="1" dirty="0">
                <a:latin typeface="Verdana" panose="020B0604030504040204" pitchFamily="34" charset="0"/>
                <a:ea typeface="Verdana" panose="020B0604030504040204" pitchFamily="34" charset="0"/>
                <a:cs typeface="Verdana" panose="020B0604030504040204" pitchFamily="34" charset="0"/>
              </a:rPr>
              <a:t>has no gain because it radiates equally in every possible direction.  An </a:t>
            </a:r>
            <a:r>
              <a:rPr lang="en-US" sz="2000" b="1" i="1" u="sng" dirty="0">
                <a:latin typeface="Verdana" panose="020B0604030504040204" pitchFamily="34" charset="0"/>
                <a:ea typeface="Verdana" panose="020B0604030504040204" pitchFamily="34" charset="0"/>
                <a:cs typeface="Verdana" panose="020B0604030504040204" pitchFamily="34" charset="0"/>
              </a:rPr>
              <a:t>isotropic</a:t>
            </a:r>
            <a:r>
              <a:rPr lang="en-US" sz="2000" b="1" u="sng" dirty="0">
                <a:latin typeface="Verdana" panose="020B0604030504040204" pitchFamily="34" charset="0"/>
                <a:ea typeface="Verdana" panose="020B0604030504040204" pitchFamily="34" charset="0"/>
                <a:cs typeface="Verdana" panose="020B0604030504040204" pitchFamily="34" charset="0"/>
              </a:rPr>
              <a:t> </a:t>
            </a:r>
            <a:r>
              <a:rPr lang="en-US" sz="2000" b="1" dirty="0">
                <a:latin typeface="Verdana" panose="020B0604030504040204" pitchFamily="34" charset="0"/>
                <a:ea typeface="Verdana" panose="020B0604030504040204" pitchFamily="34" charset="0"/>
                <a:cs typeface="Verdana" panose="020B0604030504040204" pitchFamily="34" charset="0"/>
              </a:rPr>
              <a:t>antenna does not exist in the real world but is used as an imaginary reference.</a:t>
            </a:r>
          </a:p>
        </p:txBody>
      </p:sp>
      <p:sp>
        <p:nvSpPr>
          <p:cNvPr id="5" name="TextBox 4"/>
          <p:cNvSpPr txBox="1"/>
          <p:nvPr/>
        </p:nvSpPr>
        <p:spPr>
          <a:xfrm>
            <a:off x="3017520" y="1554480"/>
            <a:ext cx="3148083" cy="461665"/>
          </a:xfrm>
          <a:prstGeom prst="rect">
            <a:avLst/>
          </a:prstGeom>
          <a:solidFill>
            <a:schemeClr val="bg1">
              <a:lumMod val="85000"/>
            </a:schemeClr>
          </a:solidFill>
        </p:spPr>
        <p:txBody>
          <a:bodyPr wrap="square" rtlCol="0">
            <a:spAutoFit/>
          </a:bodyPr>
          <a:lstStyle/>
          <a:p>
            <a:pPr marL="0" indent="0" algn="ctr" eaLnBrk="1" fontAlgn="auto" hangingPunct="1">
              <a:spcAft>
                <a:spcPts val="0"/>
              </a:spcAft>
              <a:buClr>
                <a:srgbClr val="FF0000"/>
              </a:buClr>
              <a:buNone/>
              <a:defRPr/>
            </a:pPr>
            <a:r>
              <a:rPr lang="en-US" sz="2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Antenna Gain</a:t>
            </a:r>
          </a:p>
        </p:txBody>
      </p:sp>
      <p:sp>
        <p:nvSpPr>
          <p:cNvPr id="7" name="Footer Placeholder 4">
            <a:extLst>
              <a:ext uri="{FF2B5EF4-FFF2-40B4-BE49-F238E27FC236}">
                <a16:creationId xmlns:a16="http://schemas.microsoft.com/office/drawing/2014/main" id="{BD7F451D-5D0E-4A07-B8CB-AF4566DEAD50}"/>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17</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4">
            <a:extLst>
              <a:ext uri="{FF2B5EF4-FFF2-40B4-BE49-F238E27FC236}">
                <a16:creationId xmlns:a16="http://schemas.microsoft.com/office/drawing/2014/main" id="{4C3D5537-93FF-409B-AE0A-00526F86F1FA}"/>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623042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endParaRPr lang="en-US" sz="2800" b="1" dirty="0">
              <a:highlight>
                <a:srgbClr val="0000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29600" cy="5334000"/>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marL="0" indent="0" eaLnBrk="1" fontAlgn="auto" hangingPunct="1">
              <a:spcAft>
                <a:spcPts val="0"/>
              </a:spcAft>
              <a:buClr>
                <a:srgbClr val="FF0000"/>
              </a:buClr>
              <a:buNone/>
              <a:defRPr/>
            </a:pPr>
            <a:r>
              <a:rPr lang="en-US" sz="2400" b="1" dirty="0">
                <a:solidFill>
                  <a:srgbClr val="EEECE1"/>
                </a:solidFill>
                <a:latin typeface="Verdana" panose="020B0604030504040204" pitchFamily="34" charset="0"/>
                <a:ea typeface="Verdana" panose="020B0604030504040204" pitchFamily="34" charset="0"/>
                <a:cs typeface="Verdana" panose="020B0604030504040204" pitchFamily="34" charset="0"/>
              </a:rPr>
              <a:t>                            </a:t>
            </a:r>
          </a:p>
          <a:p>
            <a:pPr eaLnBrk="1" fontAlgn="auto" hangingPunct="1">
              <a:spcAft>
                <a:spcPts val="0"/>
              </a:spcAft>
              <a:buClr>
                <a:srgbClr val="FF0000"/>
              </a:buClr>
              <a:buFont typeface="Wingdings" panose="05000000000000000000" pitchFamily="2" charset="2"/>
              <a:buChar char="q"/>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An </a:t>
            </a:r>
            <a:r>
              <a:rPr lang="en-US" sz="2000" b="1" i="1" u="sng" dirty="0">
                <a:latin typeface="Verdana" panose="020B0604030504040204" pitchFamily="34" charset="0"/>
                <a:ea typeface="Verdana" panose="020B0604030504040204" pitchFamily="34" charset="0"/>
                <a:cs typeface="Verdana" panose="020B0604030504040204" pitchFamily="34" charset="0"/>
              </a:rPr>
              <a:t>omnidirectional antenna</a:t>
            </a:r>
            <a:r>
              <a:rPr lang="en-US" sz="2000" b="1" u="sng" dirty="0">
                <a:latin typeface="Verdana" panose="020B0604030504040204" pitchFamily="34" charset="0"/>
                <a:ea typeface="Verdana" panose="020B0604030504040204" pitchFamily="34" charset="0"/>
                <a:cs typeface="Verdana" panose="020B0604030504040204" pitchFamily="34" charset="0"/>
              </a:rPr>
              <a:t> </a:t>
            </a:r>
            <a:r>
              <a:rPr lang="en-US" sz="2000" b="1" dirty="0">
                <a:latin typeface="Verdana" panose="020B0604030504040204" pitchFamily="34" charset="0"/>
                <a:ea typeface="Verdana" panose="020B0604030504040204" pitchFamily="34" charset="0"/>
                <a:cs typeface="Verdana" panose="020B0604030504040204" pitchFamily="34" charset="0"/>
              </a:rPr>
              <a:t>radiates a signal equally in every horizontal direction.</a:t>
            </a:r>
          </a:p>
          <a:p>
            <a:pPr eaLnBrk="1" fontAlgn="auto" hangingPunct="1">
              <a:spcAft>
                <a:spcPts val="0"/>
              </a:spcAft>
              <a:buClr>
                <a:srgbClr val="FF0000"/>
              </a:buClr>
              <a:buFont typeface="Wingdings" panose="05000000000000000000" pitchFamily="2" charset="2"/>
              <a:buChar char="q"/>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An antenna’s gain is specified in decibels (dB) with respect to some type of reference antenna which is most often the isotropic antenna which uses the abbreviation dBi.</a:t>
            </a:r>
          </a:p>
          <a:p>
            <a:pPr eaLnBrk="1" fontAlgn="auto" hangingPunct="1">
              <a:spcAft>
                <a:spcPts val="0"/>
              </a:spcAft>
              <a:buClr>
                <a:srgbClr val="FF0000"/>
              </a:buClr>
              <a:buFont typeface="Wingdings" panose="05000000000000000000" pitchFamily="2" charset="2"/>
              <a:buChar char="q"/>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The abbreviation </a:t>
            </a:r>
            <a:r>
              <a:rPr lang="en-US" sz="2000" b="1" dirty="0" err="1">
                <a:latin typeface="Verdana" panose="020B0604030504040204" pitchFamily="34" charset="0"/>
                <a:ea typeface="Verdana" panose="020B0604030504040204" pitchFamily="34" charset="0"/>
                <a:cs typeface="Verdana" panose="020B0604030504040204" pitchFamily="34" charset="0"/>
              </a:rPr>
              <a:t>dBd</a:t>
            </a:r>
            <a:r>
              <a:rPr lang="en-US" sz="2000" b="1" dirty="0">
                <a:latin typeface="Verdana" panose="020B0604030504040204" pitchFamily="34" charset="0"/>
                <a:ea typeface="Verdana" panose="020B0604030504040204" pitchFamily="34" charset="0"/>
                <a:cs typeface="Verdana" panose="020B0604030504040204" pitchFamily="34" charset="0"/>
              </a:rPr>
              <a:t> means gain with respect to a dipole antenna’s peak gain.</a:t>
            </a:r>
          </a:p>
          <a:p>
            <a:pPr marL="0" indent="0" eaLnBrk="1" fontAlgn="auto" hangingPunct="1">
              <a:spcAft>
                <a:spcPts val="0"/>
              </a:spcAft>
              <a:buClr>
                <a:srgbClr val="FF0000"/>
              </a:buClr>
              <a:buNone/>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marL="0" indent="0" eaLnBrk="1" fontAlgn="auto" hangingPunct="1">
              <a:spcAft>
                <a:spcPts val="0"/>
              </a:spcAft>
              <a:buClr>
                <a:srgbClr val="FF0000"/>
              </a:buClr>
              <a:buNone/>
              <a:defRPr/>
            </a:pPr>
            <a:r>
              <a:rPr lang="en-US" sz="2400" b="1" dirty="0">
                <a:latin typeface="Verdana" panose="020B0604030504040204" pitchFamily="34" charset="0"/>
                <a:ea typeface="Verdana" panose="020B0604030504040204" pitchFamily="34" charset="0"/>
                <a:cs typeface="Verdana" panose="020B0604030504040204" pitchFamily="34" charset="0"/>
              </a:rPr>
              <a:t>                          </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3017520" y="1554480"/>
            <a:ext cx="3148083" cy="461665"/>
          </a:xfrm>
          <a:prstGeom prst="rect">
            <a:avLst/>
          </a:prstGeom>
          <a:solidFill>
            <a:schemeClr val="bg1">
              <a:lumMod val="85000"/>
            </a:schemeClr>
          </a:solidFill>
        </p:spPr>
        <p:txBody>
          <a:bodyPr wrap="square" rtlCol="0">
            <a:spAutoFit/>
          </a:bodyPr>
          <a:lstStyle/>
          <a:p>
            <a:pPr marL="0" indent="0" algn="ctr" eaLnBrk="1" fontAlgn="auto" hangingPunct="1">
              <a:spcAft>
                <a:spcPts val="0"/>
              </a:spcAft>
              <a:buClr>
                <a:srgbClr val="FF0000"/>
              </a:buClr>
              <a:buNone/>
              <a:defRPr/>
            </a:pPr>
            <a:r>
              <a:rPr lang="en-US" sz="2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Antenna Gain</a:t>
            </a:r>
          </a:p>
        </p:txBody>
      </p:sp>
      <p:sp>
        <p:nvSpPr>
          <p:cNvPr id="8" name="Footer Placeholder 4">
            <a:extLst>
              <a:ext uri="{FF2B5EF4-FFF2-40B4-BE49-F238E27FC236}">
                <a16:creationId xmlns:a16="http://schemas.microsoft.com/office/drawing/2014/main" id="{8C1DB76A-C4A9-492B-B33C-42D9D6AE8746}"/>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18</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4">
            <a:extLst>
              <a:ext uri="{FF2B5EF4-FFF2-40B4-BE49-F238E27FC236}">
                <a16:creationId xmlns:a16="http://schemas.microsoft.com/office/drawing/2014/main" id="{97E98CCE-636E-4BA1-9864-D9D66D2686EB}"/>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820648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endParaRPr lang="en-US" sz="2800" b="1" dirty="0">
              <a:highlight>
                <a:srgbClr val="0000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45522" cy="5334000"/>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marL="0" indent="0" eaLnBrk="1" fontAlgn="auto" hangingPunct="1">
              <a:spcAft>
                <a:spcPts val="0"/>
              </a:spcAft>
              <a:buClr>
                <a:srgbClr val="FF0000"/>
              </a:buClr>
              <a:buNone/>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marL="0" indent="0" eaLnBrk="1" fontAlgn="auto" hangingPunct="1">
              <a:spcAft>
                <a:spcPts val="0"/>
              </a:spcAft>
              <a:buClr>
                <a:srgbClr val="FF0000"/>
              </a:buClr>
              <a:buNone/>
              <a:defRPr/>
            </a:pPr>
            <a:r>
              <a:rPr lang="en-US" sz="2400" b="1" dirty="0">
                <a:latin typeface="Verdana" panose="020B0604030504040204" pitchFamily="34" charset="0"/>
                <a:ea typeface="Verdana" panose="020B0604030504040204" pitchFamily="34" charset="0"/>
                <a:cs typeface="Verdana" panose="020B0604030504040204" pitchFamily="34" charset="0"/>
              </a:rPr>
              <a:t>                          </a:t>
            </a:r>
          </a:p>
        </p:txBody>
      </p:sp>
      <p:sp>
        <p:nvSpPr>
          <p:cNvPr id="7" name="TextBox 6"/>
          <p:cNvSpPr txBox="1"/>
          <p:nvPr/>
        </p:nvSpPr>
        <p:spPr>
          <a:xfrm>
            <a:off x="529155" y="2357177"/>
            <a:ext cx="2789663" cy="2031325"/>
          </a:xfrm>
          <a:prstGeom prst="rect">
            <a:avLst/>
          </a:prstGeom>
          <a:solidFill>
            <a:schemeClr val="bg2"/>
          </a:solid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This </a:t>
            </a:r>
            <a:r>
              <a:rPr lang="en-US" b="1" u="sng" dirty="0">
                <a:latin typeface="Verdana" panose="020B0604030504040204" pitchFamily="34" charset="0"/>
                <a:ea typeface="Verdana" panose="020B0604030504040204" pitchFamily="34" charset="0"/>
                <a:cs typeface="Verdana" panose="020B0604030504040204" pitchFamily="34" charset="0"/>
              </a:rPr>
              <a:t>Azimuthal pattern </a:t>
            </a:r>
            <a:r>
              <a:rPr lang="en-US" b="1" dirty="0">
                <a:latin typeface="Verdana" panose="020B0604030504040204" pitchFamily="34" charset="0"/>
                <a:ea typeface="Verdana" panose="020B0604030504040204" pitchFamily="34" charset="0"/>
                <a:cs typeface="Verdana" panose="020B0604030504040204" pitchFamily="34" charset="0"/>
              </a:rPr>
              <a:t>shows the gain in a horizontal pattern around the antenna as an imaginary reference.</a:t>
            </a:r>
            <a:endParaRPr lang="en-US" dirty="0"/>
          </a:p>
        </p:txBody>
      </p:sp>
      <p:sp>
        <p:nvSpPr>
          <p:cNvPr id="9" name="TextBox 8"/>
          <p:cNvSpPr txBox="1"/>
          <p:nvPr/>
        </p:nvSpPr>
        <p:spPr>
          <a:xfrm>
            <a:off x="685800" y="5330952"/>
            <a:ext cx="2651760" cy="274320"/>
          </a:xfrm>
          <a:prstGeom prst="rect">
            <a:avLst/>
          </a:prstGeom>
          <a:solidFill>
            <a:schemeClr val="bg1">
              <a:lumMod val="85000"/>
            </a:schemeClr>
          </a:solidFill>
        </p:spPr>
        <p:txBody>
          <a:bodyPr wrap="square" rtlCol="0">
            <a:spAutoFit/>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Adapted from Figure 4.5</a:t>
            </a:r>
          </a:p>
        </p:txBody>
      </p:sp>
      <p:sp>
        <p:nvSpPr>
          <p:cNvPr id="10" name="TextBox 9"/>
          <p:cNvSpPr txBox="1"/>
          <p:nvPr/>
        </p:nvSpPr>
        <p:spPr>
          <a:xfrm>
            <a:off x="3901668" y="5716346"/>
            <a:ext cx="4634517" cy="369332"/>
          </a:xfrm>
          <a:prstGeom prst="rect">
            <a:avLst/>
          </a:prstGeom>
          <a:noFill/>
        </p:spPr>
        <p:txBody>
          <a:bodyPr wrap="square" rtlCol="0">
            <a:spAutoFit/>
          </a:bodyPr>
          <a:lstStyle/>
          <a:p>
            <a:pPr algn="ctr"/>
            <a:r>
              <a:rPr lang="en-US" b="1" dirty="0">
                <a:solidFill>
                  <a:schemeClr val="accent6">
                    <a:lumMod val="50000"/>
                  </a:schemeClr>
                </a:solidFill>
                <a:highlight>
                  <a:srgbClr val="FDFDFD"/>
                </a:highlight>
                <a:latin typeface="Verdana" panose="020B0604030504040204" pitchFamily="34" charset="0"/>
                <a:ea typeface="Verdana" panose="020B0604030504040204" pitchFamily="34" charset="0"/>
                <a:cs typeface="Verdana" panose="020B0604030504040204" pitchFamily="34" charset="0"/>
              </a:rPr>
              <a:t>As if looking down on the antenna</a:t>
            </a:r>
          </a:p>
        </p:txBody>
      </p:sp>
      <p:sp>
        <p:nvSpPr>
          <p:cNvPr id="12" name="TextBox 11"/>
          <p:cNvSpPr txBox="1"/>
          <p:nvPr/>
        </p:nvSpPr>
        <p:spPr>
          <a:xfrm>
            <a:off x="2468880" y="1554480"/>
            <a:ext cx="4283122" cy="461665"/>
          </a:xfrm>
          <a:prstGeom prst="rect">
            <a:avLst/>
          </a:prstGeom>
          <a:solidFill>
            <a:schemeClr val="bg1">
              <a:lumMod val="85000"/>
            </a:schemeClr>
          </a:solidFill>
        </p:spPr>
        <p:txBody>
          <a:bodyPr wrap="square" rtlCol="0">
            <a:spAutoFit/>
          </a:bodyPr>
          <a:lstStyle/>
          <a:p>
            <a:pPr marL="0" indent="0" algn="ctr" eaLnBrk="1" fontAlgn="auto" hangingPunct="1">
              <a:spcAft>
                <a:spcPts val="0"/>
              </a:spcAft>
              <a:buClr>
                <a:srgbClr val="FF0000"/>
              </a:buClr>
              <a:buNone/>
              <a:defRPr/>
            </a:pPr>
            <a:r>
              <a:rPr lang="en-US" sz="2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RF Radiation Patterns</a:t>
            </a:r>
          </a:p>
        </p:txBody>
      </p:sp>
      <p:pic>
        <p:nvPicPr>
          <p:cNvPr id="6" name="Picture 5"/>
          <p:cNvPicPr>
            <a:picLocks noChangeAspect="1"/>
          </p:cNvPicPr>
          <p:nvPr/>
        </p:nvPicPr>
        <p:blipFill>
          <a:blip r:embed="rId2"/>
          <a:stretch>
            <a:fillRect/>
          </a:stretch>
        </p:blipFill>
        <p:spPr>
          <a:xfrm>
            <a:off x="3547478" y="2357177"/>
            <a:ext cx="5059933" cy="3281623"/>
          </a:xfrm>
          <a:prstGeom prst="rect">
            <a:avLst/>
          </a:prstGeom>
        </p:spPr>
      </p:pic>
      <p:sp>
        <p:nvSpPr>
          <p:cNvPr id="13" name="Footer Placeholder 4">
            <a:extLst>
              <a:ext uri="{FF2B5EF4-FFF2-40B4-BE49-F238E27FC236}">
                <a16:creationId xmlns:a16="http://schemas.microsoft.com/office/drawing/2014/main" id="{0096F225-58CC-4E35-A4E9-32963A11CE80}"/>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19</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4">
            <a:extLst>
              <a:ext uri="{FF2B5EF4-FFF2-40B4-BE49-F238E27FC236}">
                <a16:creationId xmlns:a16="http://schemas.microsoft.com/office/drawing/2014/main" id="{0E6F38E8-426A-46FD-ACF6-3F288F419A4A}"/>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36071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660"/>
          </a:xfrm>
          <a:solidFill>
            <a:schemeClr val="accent3">
              <a:lumMod val="50000"/>
            </a:schemeClr>
          </a:solidFill>
        </p:spPr>
        <p:txBody>
          <a:bodyPr/>
          <a:lstStyle/>
          <a:p>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Brief Review of Chapter 2 </a:t>
            </a:r>
            <a:b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Exam Questions</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6298"/>
            <a:ext cx="8229600" cy="4960375"/>
          </a:xfrm>
        </p:spPr>
        <p:txBody>
          <a:bodyPr/>
          <a:lstStyle/>
          <a:p>
            <a:pPr marL="0" indent="0">
              <a:spcBef>
                <a:spcPts val="0"/>
              </a:spcBef>
              <a:buNone/>
            </a:pPr>
            <a:r>
              <a:rPr lang="en-US" sz="2800" b="1" dirty="0">
                <a:solidFill>
                  <a:srgbClr val="002060"/>
                </a:solidFill>
                <a:latin typeface="Verdana" panose="020B0604030504040204" pitchFamily="34" charset="0"/>
                <a:ea typeface="Verdana" panose="020B0604030504040204" pitchFamily="34" charset="0"/>
                <a:cs typeface="Verdana" panose="020B0604030504040204" pitchFamily="34" charset="0"/>
              </a:rPr>
              <a:t>How does the wavelength of a radio wave relate to its frequency</a:t>
            </a: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b="1" dirty="0">
              <a:latin typeface="Verdana" panose="020B0604030504040204" pitchFamily="34" charset="0"/>
              <a:ea typeface="Verdana" panose="020B0604030504040204" pitchFamily="34" charset="0"/>
              <a:cs typeface="Verdana" panose="020B0604030504040204" pitchFamily="34" charset="0"/>
            </a:endParaRPr>
          </a:p>
          <a:p>
            <a:pPr>
              <a:spcBef>
                <a:spcPts val="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The wavelength gets longer as the frequency increases</a:t>
            </a:r>
          </a:p>
          <a:p>
            <a:pPr>
              <a:spcBef>
                <a:spcPts val="12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The wavelength gets shorter as the frequency increases</a:t>
            </a:r>
          </a:p>
          <a:p>
            <a:pPr>
              <a:spcBef>
                <a:spcPts val="12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There is no relationship between wavelength and frequency</a:t>
            </a:r>
          </a:p>
          <a:p>
            <a:pPr>
              <a:spcBef>
                <a:spcPts val="12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The wavelength depends on the bandwidth of the signal</a:t>
            </a:r>
          </a:p>
          <a:p>
            <a:endParaRPr lang="en-US" dirty="0"/>
          </a:p>
        </p:txBody>
      </p:sp>
      <p:sp>
        <p:nvSpPr>
          <p:cNvPr id="5" name="Footer Placeholder 4"/>
          <p:cNvSpPr>
            <a:spLocks noGrp="1"/>
          </p:cNvSpPr>
          <p:nvPr>
            <p:ph type="ftr" sz="quarter" idx="11"/>
          </p:nvPr>
        </p:nvSpPr>
        <p:spPr>
          <a:xfrm>
            <a:off x="8503920" y="6583680"/>
            <a:ext cx="548640" cy="274320"/>
          </a:xfrm>
          <a:solidFill>
            <a:schemeClr val="bg1"/>
          </a:solidFill>
        </p:spPr>
        <p:txBody>
          <a:body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t>2</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Footer Placeholder 4"/>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769744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endParaRPr lang="en-US" sz="2800" b="1" dirty="0">
              <a:highlight>
                <a:srgbClr val="0000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29600" cy="5334000"/>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marL="0" indent="0" eaLnBrk="1" fontAlgn="auto" hangingPunct="1">
              <a:spcAft>
                <a:spcPts val="0"/>
              </a:spcAft>
              <a:buClr>
                <a:srgbClr val="FF0000"/>
              </a:buClr>
              <a:buNone/>
              <a:defRPr/>
            </a:pPr>
            <a:r>
              <a:rPr lang="en-US" sz="2400" b="1" dirty="0">
                <a:solidFill>
                  <a:srgbClr val="EEECE1"/>
                </a:solidFill>
                <a:latin typeface="Verdana" panose="020B0604030504040204" pitchFamily="34" charset="0"/>
                <a:ea typeface="Verdana" panose="020B0604030504040204" pitchFamily="34" charset="0"/>
                <a:cs typeface="Verdana" panose="020B0604030504040204" pitchFamily="34" charset="0"/>
              </a:rPr>
              <a:t>                       </a:t>
            </a:r>
          </a:p>
          <a:p>
            <a:pPr marL="0" indent="0" eaLnBrk="1" fontAlgn="auto" hangingPunct="1">
              <a:spcAft>
                <a:spcPts val="0"/>
              </a:spcAft>
              <a:buClr>
                <a:srgbClr val="FF0000"/>
              </a:buClr>
              <a:buNone/>
              <a:defRPr/>
            </a:pPr>
            <a:endParaRPr lang="en-US" sz="2400" b="1" dirty="0">
              <a:solidFill>
                <a:srgbClr val="EEECE1"/>
              </a:solidFill>
              <a:latin typeface="Verdana" panose="020B0604030504040204" pitchFamily="34" charset="0"/>
              <a:ea typeface="Verdana" panose="020B0604030504040204" pitchFamily="34" charset="0"/>
              <a:cs typeface="Verdana" panose="020B0604030504040204" pitchFamily="34" charset="0"/>
            </a:endParaRPr>
          </a:p>
          <a:p>
            <a:pPr eaLnBrk="1" fontAlgn="auto" hangingPunct="1">
              <a:spcBef>
                <a:spcPts val="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An elevation pattern shows the strength of the related energy in vertical directions.</a:t>
            </a:r>
          </a:p>
          <a:p>
            <a:pPr lvl="2" eaLnBrk="1" fontAlgn="auto" hangingPunct="1">
              <a:spcBef>
                <a:spcPts val="0"/>
              </a:spcBef>
              <a:spcAft>
                <a:spcPts val="0"/>
              </a:spcAft>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Bef>
                <a:spcPts val="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An antenna’s radiation pattern may change with frequency changes.</a:t>
            </a:r>
          </a:p>
          <a:p>
            <a:pPr lvl="2" eaLnBrk="1" fontAlgn="auto" hangingPunct="1">
              <a:spcBef>
                <a:spcPts val="0"/>
              </a:spcBef>
              <a:spcAft>
                <a:spcPts val="0"/>
              </a:spcAft>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Bef>
                <a:spcPts val="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The region of the radiation pattern in which the antenna’s gain is greatest is called the </a:t>
            </a:r>
            <a:r>
              <a:rPr lang="en-US" sz="2000" b="1" i="1" u="sng" dirty="0">
                <a:latin typeface="Verdana" panose="020B0604030504040204" pitchFamily="34" charset="0"/>
                <a:ea typeface="Verdana" panose="020B0604030504040204" pitchFamily="34" charset="0"/>
                <a:cs typeface="Verdana" panose="020B0604030504040204" pitchFamily="34" charset="0"/>
              </a:rPr>
              <a:t>main lobe</a:t>
            </a:r>
            <a:r>
              <a:rPr lang="en-US" sz="2000" b="1" dirty="0">
                <a:latin typeface="Verdana" panose="020B0604030504040204" pitchFamily="34" charset="0"/>
                <a:ea typeface="Verdana" panose="020B0604030504040204" pitchFamily="34" charset="0"/>
                <a:cs typeface="Verdana" panose="020B0604030504040204" pitchFamily="34" charset="0"/>
              </a:rPr>
              <a:t>. </a:t>
            </a:r>
          </a:p>
          <a:p>
            <a:pPr lvl="2" eaLnBrk="1" fontAlgn="auto" hangingPunct="1">
              <a:spcBef>
                <a:spcPts val="0"/>
              </a:spcBef>
              <a:spcAft>
                <a:spcPts val="0"/>
              </a:spcAft>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eaLnBrk="1" fontAlgn="auto" hangingPunct="1">
              <a:spcBef>
                <a:spcPts val="0"/>
              </a:spcBef>
              <a:spcAft>
                <a:spcPts val="0"/>
              </a:spcAft>
              <a:buClr>
                <a:srgbClr val="FF0000"/>
              </a:buClr>
              <a:buFont typeface="Wingdings" panose="05000000000000000000" pitchFamily="2" charset="2"/>
              <a:buChar char="q"/>
              <a:defRPr/>
            </a:pPr>
            <a:r>
              <a:rPr lang="en-US" sz="2000" b="1" dirty="0">
                <a:latin typeface="Verdana" panose="020B0604030504040204" pitchFamily="34" charset="0"/>
                <a:ea typeface="Verdana" panose="020B0604030504040204" pitchFamily="34" charset="0"/>
                <a:cs typeface="Verdana" panose="020B0604030504040204" pitchFamily="34" charset="0"/>
              </a:rPr>
              <a:t> The ratio of gain in the preferred or forward direction to that in the opposite direction is called the </a:t>
            </a:r>
            <a:r>
              <a:rPr lang="en-US" sz="2000" b="1" i="1" u="sng" dirty="0">
                <a:latin typeface="Verdana" panose="020B0604030504040204" pitchFamily="34" charset="0"/>
                <a:ea typeface="Verdana" panose="020B0604030504040204" pitchFamily="34" charset="0"/>
                <a:cs typeface="Verdana" panose="020B0604030504040204" pitchFamily="34" charset="0"/>
              </a:rPr>
              <a:t>front–to–back ratio</a:t>
            </a:r>
            <a:r>
              <a:rPr lang="en-US" sz="2000" b="1" dirty="0">
                <a:latin typeface="Verdana" panose="020B0604030504040204" pitchFamily="34" charset="0"/>
                <a:ea typeface="Verdana" panose="020B0604030504040204" pitchFamily="34" charset="0"/>
                <a:cs typeface="Verdana" panose="020B0604030504040204" pitchFamily="34" charset="0"/>
              </a:rPr>
              <a:t>.</a:t>
            </a:r>
          </a:p>
          <a:p>
            <a:pPr marL="0" indent="0" eaLnBrk="1" fontAlgn="auto" hangingPunct="1">
              <a:spcAft>
                <a:spcPts val="0"/>
              </a:spcAft>
              <a:buClr>
                <a:srgbClr val="FF0000"/>
              </a:buClr>
              <a:buNone/>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marL="0" indent="0" eaLnBrk="1" fontAlgn="auto" hangingPunct="1">
              <a:spcAft>
                <a:spcPts val="0"/>
              </a:spcAft>
              <a:buClr>
                <a:srgbClr val="FF0000"/>
              </a:buClr>
              <a:buNone/>
              <a:defRPr/>
            </a:pPr>
            <a:r>
              <a:rPr lang="en-US" sz="2400" b="1" dirty="0">
                <a:latin typeface="Verdana" panose="020B0604030504040204" pitchFamily="34" charset="0"/>
                <a:ea typeface="Verdana" panose="020B0604030504040204" pitchFamily="34" charset="0"/>
                <a:cs typeface="Verdana" panose="020B0604030504040204" pitchFamily="34" charset="0"/>
              </a:rPr>
              <a:t>                          </a:t>
            </a:r>
            <a:endParaRPr 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2468880" y="1554480"/>
            <a:ext cx="4283122" cy="461665"/>
          </a:xfrm>
          <a:prstGeom prst="rect">
            <a:avLst/>
          </a:prstGeom>
          <a:solidFill>
            <a:schemeClr val="bg1">
              <a:lumMod val="85000"/>
            </a:schemeClr>
          </a:solidFill>
        </p:spPr>
        <p:txBody>
          <a:bodyPr wrap="square" rtlCol="0">
            <a:spAutoFit/>
          </a:bodyPr>
          <a:lstStyle/>
          <a:p>
            <a:pPr marL="0" indent="0" algn="ctr" eaLnBrk="1" fontAlgn="auto" hangingPunct="1">
              <a:spcAft>
                <a:spcPts val="0"/>
              </a:spcAft>
              <a:buClr>
                <a:srgbClr val="FF0000"/>
              </a:buClr>
              <a:buNone/>
              <a:defRPr/>
            </a:pPr>
            <a:r>
              <a:rPr lang="en-US" sz="2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RF Radiation Patterns</a:t>
            </a:r>
          </a:p>
        </p:txBody>
      </p:sp>
      <p:sp>
        <p:nvSpPr>
          <p:cNvPr id="7" name="Footer Placeholder 4">
            <a:extLst>
              <a:ext uri="{FF2B5EF4-FFF2-40B4-BE49-F238E27FC236}">
                <a16:creationId xmlns:a16="http://schemas.microsoft.com/office/drawing/2014/main" id="{D989B7FD-7018-43A6-9E4B-14243FCBD22D}"/>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20</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4">
            <a:extLst>
              <a:ext uri="{FF2B5EF4-FFF2-40B4-BE49-F238E27FC236}">
                <a16:creationId xmlns:a16="http://schemas.microsoft.com/office/drawing/2014/main" id="{51F15A1C-1D8A-4F9F-9F39-DCC69619B08B}"/>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49104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800" b="1" dirty="0">
                <a:solidFill>
                  <a:schemeClr val="bg1"/>
                </a:solidFill>
                <a:highlight>
                  <a:srgbClr val="000000"/>
                </a:highlight>
                <a:latin typeface="Verdana" panose="020B0604030504040204" pitchFamily="34" charset="0"/>
                <a:ea typeface="Verdana" panose="020B0604030504040204" pitchFamily="34" charset="0"/>
                <a:cs typeface="Verdana" panose="020B0604030504040204" pitchFamily="34" charset="0"/>
              </a:rPr>
              <a:t>4.2 Antenna and Radio Wave Basics</a:t>
            </a:r>
            <a:endParaRPr lang="en-US" sz="2800" b="1" dirty="0">
              <a:highlight>
                <a:srgbClr val="0000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45522" cy="5334000"/>
          </a:xfrm>
          <a:gradFill flip="none" rotWithShape="1">
            <a:gsLst>
              <a:gs pos="75000">
                <a:srgbClr val="75B957"/>
              </a:gs>
              <a:gs pos="42000">
                <a:srgbClr val="FFFF00">
                  <a:alpha val="56000"/>
                </a:srgbClr>
              </a:gs>
              <a:gs pos="0">
                <a:srgbClr val="00B050">
                  <a:alpha val="76000"/>
                </a:srgbClr>
              </a:gs>
              <a:gs pos="100000">
                <a:schemeClr val="accent1">
                  <a:lumMod val="40000"/>
                  <a:lumOff val="60000"/>
                </a:schemeClr>
              </a:gs>
            </a:gsLst>
            <a:lin ang="5400000" scaled="0"/>
            <a:tileRect/>
          </a:gradFill>
        </p:spPr>
        <p:txBody>
          <a:bodyPr/>
          <a:lstStyle/>
          <a:p>
            <a:pPr marL="0" indent="0" eaLnBrk="1" fontAlgn="auto" hangingPunct="1">
              <a:spcAft>
                <a:spcPts val="0"/>
              </a:spcAft>
              <a:buClr>
                <a:srgbClr val="FF0000"/>
              </a:buClr>
              <a:buNone/>
              <a:defRPr/>
            </a:pPr>
            <a:endParaRPr lang="en-US" sz="2000" b="1" dirty="0">
              <a:latin typeface="Verdana" panose="020B0604030504040204" pitchFamily="34" charset="0"/>
              <a:ea typeface="Verdana" panose="020B0604030504040204" pitchFamily="34" charset="0"/>
              <a:cs typeface="Verdana" panose="020B0604030504040204" pitchFamily="34" charset="0"/>
            </a:endParaRPr>
          </a:p>
          <a:p>
            <a:pPr marL="0" indent="0" eaLnBrk="1" fontAlgn="auto" hangingPunct="1">
              <a:spcAft>
                <a:spcPts val="0"/>
              </a:spcAft>
              <a:buClr>
                <a:srgbClr val="FF0000"/>
              </a:buClr>
              <a:buNone/>
              <a:defRPr/>
            </a:pPr>
            <a:r>
              <a:rPr lang="en-US" sz="2400" b="1" dirty="0">
                <a:latin typeface="Verdana" panose="020B0604030504040204" pitchFamily="34" charset="0"/>
                <a:ea typeface="Verdana" panose="020B0604030504040204" pitchFamily="34" charset="0"/>
                <a:cs typeface="Verdana" panose="020B0604030504040204" pitchFamily="34" charset="0"/>
              </a:rPr>
              <a:t>                          </a:t>
            </a:r>
          </a:p>
        </p:txBody>
      </p:sp>
      <p:sp>
        <p:nvSpPr>
          <p:cNvPr id="7" name="TextBox 6"/>
          <p:cNvSpPr txBox="1"/>
          <p:nvPr/>
        </p:nvSpPr>
        <p:spPr>
          <a:xfrm>
            <a:off x="556334" y="2362200"/>
            <a:ext cx="2697331" cy="2585323"/>
          </a:xfrm>
          <a:prstGeom prst="rect">
            <a:avLst/>
          </a:prstGeom>
          <a:solidFill>
            <a:schemeClr val="bg2"/>
          </a:solid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This </a:t>
            </a:r>
            <a:r>
              <a:rPr lang="en-US" b="1" u="sng" dirty="0">
                <a:latin typeface="Verdana" panose="020B0604030504040204" pitchFamily="34" charset="0"/>
                <a:ea typeface="Verdana" panose="020B0604030504040204" pitchFamily="34" charset="0"/>
                <a:cs typeface="Verdana" panose="020B0604030504040204" pitchFamily="34" charset="0"/>
              </a:rPr>
              <a:t>Elevation pattern </a:t>
            </a:r>
            <a:r>
              <a:rPr lang="en-US" b="1" dirty="0">
                <a:latin typeface="Verdana" panose="020B0604030504040204" pitchFamily="34" charset="0"/>
                <a:ea typeface="Verdana" panose="020B0604030504040204" pitchFamily="34" charset="0"/>
                <a:cs typeface="Verdana" panose="020B0604030504040204" pitchFamily="34" charset="0"/>
              </a:rPr>
              <a:t>looks at the antenna from the side to see how well it receives and transmits at different angles above a horizontal plane. </a:t>
            </a:r>
            <a:endParaRPr lang="en-US" dirty="0"/>
          </a:p>
        </p:txBody>
      </p:sp>
      <p:sp>
        <p:nvSpPr>
          <p:cNvPr id="9" name="TextBox 8"/>
          <p:cNvSpPr txBox="1"/>
          <p:nvPr/>
        </p:nvSpPr>
        <p:spPr>
          <a:xfrm>
            <a:off x="680813" y="5334000"/>
            <a:ext cx="2651760" cy="276999"/>
          </a:xfrm>
          <a:prstGeom prst="rect">
            <a:avLst/>
          </a:prstGeom>
          <a:solidFill>
            <a:schemeClr val="bg1">
              <a:lumMod val="85000"/>
            </a:schemeClr>
          </a:solidFill>
        </p:spPr>
        <p:txBody>
          <a:bodyPr wrap="square" rtlCol="0">
            <a:spAutoFit/>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Adapted from Figure 4.6</a:t>
            </a:r>
          </a:p>
        </p:txBody>
      </p:sp>
      <p:sp>
        <p:nvSpPr>
          <p:cNvPr id="10" name="TextBox 9"/>
          <p:cNvSpPr txBox="1"/>
          <p:nvPr/>
        </p:nvSpPr>
        <p:spPr>
          <a:xfrm>
            <a:off x="3901668" y="5716346"/>
            <a:ext cx="4634517" cy="646331"/>
          </a:xfrm>
          <a:prstGeom prst="rect">
            <a:avLst/>
          </a:prstGeom>
          <a:noFill/>
        </p:spPr>
        <p:txBody>
          <a:bodyPr wrap="square" rtlCol="0">
            <a:spAutoFit/>
          </a:bodyPr>
          <a:lstStyle/>
          <a:p>
            <a:pPr algn="ctr"/>
            <a:r>
              <a:rPr lang="en-US" b="1" dirty="0">
                <a:solidFill>
                  <a:schemeClr val="accent6">
                    <a:lumMod val="50000"/>
                  </a:schemeClr>
                </a:solidFill>
                <a:highlight>
                  <a:srgbClr val="FDFDFD"/>
                </a:highlight>
                <a:latin typeface="Verdana" panose="020B0604030504040204" pitchFamily="34" charset="0"/>
                <a:ea typeface="Verdana" panose="020B0604030504040204" pitchFamily="34" charset="0"/>
                <a:cs typeface="Verdana" panose="020B0604030504040204" pitchFamily="34" charset="0"/>
              </a:rPr>
              <a:t>As if looking from the side of the antenna</a:t>
            </a:r>
          </a:p>
        </p:txBody>
      </p:sp>
      <p:sp>
        <p:nvSpPr>
          <p:cNvPr id="12" name="TextBox 11"/>
          <p:cNvSpPr txBox="1"/>
          <p:nvPr/>
        </p:nvSpPr>
        <p:spPr>
          <a:xfrm>
            <a:off x="2468880" y="1554480"/>
            <a:ext cx="4283122" cy="461665"/>
          </a:xfrm>
          <a:prstGeom prst="rect">
            <a:avLst/>
          </a:prstGeom>
          <a:solidFill>
            <a:schemeClr val="bg1">
              <a:lumMod val="85000"/>
            </a:schemeClr>
          </a:solidFill>
        </p:spPr>
        <p:txBody>
          <a:bodyPr wrap="square" rtlCol="0">
            <a:spAutoFit/>
          </a:bodyPr>
          <a:lstStyle/>
          <a:p>
            <a:pPr marL="0" indent="0" algn="ctr" eaLnBrk="1" fontAlgn="auto" hangingPunct="1">
              <a:spcAft>
                <a:spcPts val="0"/>
              </a:spcAft>
              <a:buClr>
                <a:srgbClr val="FF0000"/>
              </a:buClr>
              <a:buNone/>
              <a:defRPr/>
            </a:pPr>
            <a:r>
              <a:rPr lang="en-US" sz="2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RF Radiation Patterns</a:t>
            </a:r>
          </a:p>
        </p:txBody>
      </p:sp>
      <p:pic>
        <p:nvPicPr>
          <p:cNvPr id="5" name="Picture 4"/>
          <p:cNvPicPr>
            <a:picLocks noChangeAspect="1"/>
          </p:cNvPicPr>
          <p:nvPr/>
        </p:nvPicPr>
        <p:blipFill>
          <a:blip r:embed="rId2"/>
          <a:stretch>
            <a:fillRect/>
          </a:stretch>
        </p:blipFill>
        <p:spPr>
          <a:xfrm>
            <a:off x="3505200" y="2362200"/>
            <a:ext cx="5030985" cy="3277281"/>
          </a:xfrm>
          <a:prstGeom prst="rect">
            <a:avLst/>
          </a:prstGeom>
        </p:spPr>
      </p:pic>
      <p:cxnSp>
        <p:nvCxnSpPr>
          <p:cNvPr id="8" name="Straight Connector 7"/>
          <p:cNvCxnSpPr/>
          <p:nvPr/>
        </p:nvCxnSpPr>
        <p:spPr>
          <a:xfrm>
            <a:off x="4648200" y="3962400"/>
            <a:ext cx="2590800" cy="0"/>
          </a:xfrm>
          <a:prstGeom prst="line">
            <a:avLst/>
          </a:prstGeom>
          <a:ln w="53975">
            <a:prstDash val="sysDot"/>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2EDDBD0E-78F5-4E90-A3AC-2CF97E802E3A}"/>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21</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4">
            <a:extLst>
              <a:ext uri="{FF2B5EF4-FFF2-40B4-BE49-F238E27FC236}">
                <a16:creationId xmlns:a16="http://schemas.microsoft.com/office/drawing/2014/main" id="{F10B7A31-2F66-46CA-9AF1-62C8DD9F980A}"/>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85257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4.3 </a:t>
            </a:r>
            <a:r>
              <a:rPr lang="en-US" sz="3200" b="1" dirty="0">
                <a:solidFill>
                  <a:schemeClr val="accent5">
                    <a:lumMod val="50000"/>
                  </a:schemeClr>
                </a:solidFill>
                <a:highlight>
                  <a:srgbClr val="FFFF00"/>
                </a:highlight>
                <a:latin typeface="Verdana" panose="020B0604030504040204" pitchFamily="34" charset="0"/>
                <a:ea typeface="Verdana" panose="020B0604030504040204" pitchFamily="34" charset="0"/>
                <a:cs typeface="Verdana" panose="020B0604030504040204" pitchFamily="34" charset="0"/>
              </a:rPr>
              <a:t>Feed Lines and SWR</a:t>
            </a:r>
            <a:endParaRPr lang="en-US" sz="3200" b="1" dirty="0">
              <a:solidFill>
                <a:schemeClr val="bg1"/>
              </a:solidFill>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29600" cy="5334000"/>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txBody>
          <a:bodyPr/>
          <a:lstStyle/>
          <a:p>
            <a:pPr lvl="1" eaLnBrk="1" hangingPunct="1"/>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lvl="1" eaLnBrk="1" hangingPunct="1"/>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lvl="1" eaLnBrk="1" hangingPunct="1">
              <a:buClr>
                <a:srgbClr val="002060"/>
              </a:buClr>
              <a:buFont typeface="Wingdings" panose="05000000000000000000" pitchFamily="2" charset="2"/>
              <a:buChar char="Ø"/>
            </a:pPr>
            <a:r>
              <a:rPr lang="en-US" altLang="en-US" sz="2000" b="1" dirty="0">
                <a:latin typeface="Verdana" panose="020B0604030504040204" pitchFamily="34" charset="0"/>
                <a:ea typeface="Verdana" panose="020B0604030504040204" pitchFamily="34" charset="0"/>
                <a:cs typeface="Verdana" panose="020B0604030504040204" pitchFamily="34" charset="0"/>
              </a:rPr>
              <a:t>Coaxial Cable . . . The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coaxial cable </a:t>
            </a:r>
            <a:r>
              <a:rPr lang="en-US" altLang="en-US" sz="2000" b="1" dirty="0">
                <a:latin typeface="Verdana" panose="020B0604030504040204" pitchFamily="34" charset="0"/>
                <a:ea typeface="Verdana" panose="020B0604030504040204" pitchFamily="34" charset="0"/>
                <a:cs typeface="Verdana" panose="020B0604030504040204" pitchFamily="34" charset="0"/>
              </a:rPr>
              <a:t>carries the radio signal between the center conductor and the inside surface of the shield.</a:t>
            </a:r>
          </a:p>
          <a:p>
            <a:pPr lvl="1" eaLnBrk="1" hangingPunct="1">
              <a:buClr>
                <a:srgbClr val="002060"/>
              </a:buClr>
              <a:buFont typeface="Wingdings" panose="05000000000000000000" pitchFamily="2" charset="2"/>
              <a:buChar char="Ø"/>
            </a:pPr>
            <a:r>
              <a:rPr lang="en-US" altLang="en-US" sz="2000" b="1" dirty="0">
                <a:latin typeface="Verdana" panose="020B0604030504040204" pitchFamily="34" charset="0"/>
                <a:ea typeface="Verdana" panose="020B0604030504040204" pitchFamily="34" charset="0"/>
                <a:cs typeface="Verdana" panose="020B0604030504040204" pitchFamily="34" charset="0"/>
              </a:rPr>
              <a:t>Open-wire Feed Line . . . This type of feed line has less insulating material and greater spacing between its conductors, so it has less loss than coaxial cable.</a:t>
            </a:r>
          </a:p>
          <a:p>
            <a:pPr lvl="1" eaLnBrk="1" hangingPunct="1">
              <a:buClr>
                <a:srgbClr val="002060"/>
              </a:buClr>
              <a:buFont typeface="Wingdings" panose="05000000000000000000" pitchFamily="2" charset="2"/>
              <a:buChar char="Ø"/>
            </a:pPr>
            <a:r>
              <a:rPr lang="en-US" altLang="en-US" sz="2000" b="1" dirty="0">
                <a:latin typeface="Verdana" panose="020B0604030504040204" pitchFamily="34" charset="0"/>
                <a:ea typeface="Verdana" panose="020B0604030504040204" pitchFamily="34" charset="0"/>
                <a:cs typeface="Verdana" panose="020B0604030504040204" pitchFamily="34" charset="0"/>
              </a:rPr>
              <a:t>Characteristic Impedance . . . Feed lines have a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characteristic impedance</a:t>
            </a:r>
            <a:r>
              <a:rPr lang="en-US" altLang="en-US" sz="2000" b="1" u="sng" dirty="0">
                <a:latin typeface="Verdana" panose="020B0604030504040204" pitchFamily="34" charset="0"/>
                <a:ea typeface="Verdana" panose="020B0604030504040204" pitchFamily="34" charset="0"/>
                <a:cs typeface="Verdana" panose="020B0604030504040204" pitchFamily="34" charset="0"/>
              </a:rPr>
              <a:t> </a:t>
            </a:r>
            <a:r>
              <a:rPr lang="en-US" altLang="en-US" sz="2000" b="1" dirty="0">
                <a:latin typeface="Verdana" panose="020B0604030504040204" pitchFamily="34" charset="0"/>
                <a:ea typeface="Verdana" panose="020B0604030504040204" pitchFamily="34" charset="0"/>
                <a:cs typeface="Verdana" panose="020B0604030504040204" pitchFamily="34" charset="0"/>
              </a:rPr>
              <a:t>which is denoted by Z</a:t>
            </a:r>
            <a:r>
              <a:rPr lang="en-US" altLang="en-US" sz="2000" b="1" baseline="-25000" dirty="0">
                <a:latin typeface="Verdana" panose="020B0604030504040204" pitchFamily="34" charset="0"/>
                <a:ea typeface="Verdana" panose="020B0604030504040204" pitchFamily="34" charset="0"/>
                <a:cs typeface="Verdana" panose="020B0604030504040204" pitchFamily="34" charset="0"/>
              </a:rPr>
              <a:t>0</a:t>
            </a:r>
            <a:r>
              <a:rPr lang="en-US" altLang="en-US" sz="2000" b="1" dirty="0">
                <a:latin typeface="Verdana" panose="020B0604030504040204" pitchFamily="34" charset="0"/>
                <a:ea typeface="Verdana" panose="020B0604030504040204" pitchFamily="34" charset="0"/>
                <a:cs typeface="Verdana" panose="020B0604030504040204" pitchFamily="34" charset="0"/>
              </a:rPr>
              <a:t>, a measurement of how energy is carried by the feed line.</a:t>
            </a:r>
          </a:p>
        </p:txBody>
      </p:sp>
      <p:sp>
        <p:nvSpPr>
          <p:cNvPr id="7" name="Footer Placeholder 4">
            <a:extLst>
              <a:ext uri="{FF2B5EF4-FFF2-40B4-BE49-F238E27FC236}">
                <a16:creationId xmlns:a16="http://schemas.microsoft.com/office/drawing/2014/main" id="{17A3F0DA-E5FA-4A8A-B230-D116B3E45E51}"/>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22</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4">
            <a:extLst>
              <a:ext uri="{FF2B5EF4-FFF2-40B4-BE49-F238E27FC236}">
                <a16:creationId xmlns:a16="http://schemas.microsoft.com/office/drawing/2014/main" id="{15C80CDC-1DA8-49BB-95BC-88CD4A384E89}"/>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36738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4.3 Feed Lines and SWR</a:t>
            </a:r>
          </a:p>
        </p:txBody>
      </p:sp>
      <p:sp>
        <p:nvSpPr>
          <p:cNvPr id="3" name="Content Placeholder 2"/>
          <p:cNvSpPr>
            <a:spLocks noGrp="1"/>
          </p:cNvSpPr>
          <p:nvPr>
            <p:ph idx="1"/>
          </p:nvPr>
        </p:nvSpPr>
        <p:spPr>
          <a:xfrm>
            <a:off x="454602" y="1527576"/>
            <a:ext cx="8229600" cy="5330424"/>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txBody>
          <a:bodyPr/>
          <a:lstStyle/>
          <a:p>
            <a:pPr lvl="1" eaLnBrk="1" hangingPunct="1"/>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2"/>
          <a:stretch>
            <a:fillRect/>
          </a:stretch>
        </p:blipFill>
        <p:spPr>
          <a:xfrm>
            <a:off x="3396820" y="2723117"/>
            <a:ext cx="5102245" cy="3637799"/>
          </a:xfrm>
          <a:prstGeom prst="rect">
            <a:avLst/>
          </a:prstGeom>
          <a:ln w="50800">
            <a:solidFill>
              <a:schemeClr val="accent1">
                <a:shade val="95000"/>
                <a:satMod val="105000"/>
              </a:schemeClr>
            </a:solidFill>
          </a:ln>
        </p:spPr>
      </p:pic>
      <p:sp>
        <p:nvSpPr>
          <p:cNvPr id="8" name="TextBox 7"/>
          <p:cNvSpPr txBox="1"/>
          <p:nvPr/>
        </p:nvSpPr>
        <p:spPr>
          <a:xfrm>
            <a:off x="2664402" y="1959284"/>
            <a:ext cx="3810000" cy="369332"/>
          </a:xfrm>
          <a:prstGeom prst="rect">
            <a:avLst/>
          </a:prstGeom>
          <a:noFill/>
        </p:spPr>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Examples of Coaxial Cables</a:t>
            </a:r>
          </a:p>
        </p:txBody>
      </p:sp>
      <p:pic>
        <p:nvPicPr>
          <p:cNvPr id="2050" name="Picture 2" descr="C:\Users\LARRY_~1\AppData\Local\Temp\SNAGHTML2148e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20" y="4737098"/>
            <a:ext cx="2598982" cy="1843046"/>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10441" y="2760324"/>
            <a:ext cx="2599958" cy="1715497"/>
          </a:xfrm>
          <a:prstGeom prst="rect">
            <a:avLst/>
          </a:prstGeom>
        </p:spPr>
      </p:pic>
      <p:sp>
        <p:nvSpPr>
          <p:cNvPr id="11" name="Footer Placeholder 4">
            <a:extLst>
              <a:ext uri="{FF2B5EF4-FFF2-40B4-BE49-F238E27FC236}">
                <a16:creationId xmlns:a16="http://schemas.microsoft.com/office/drawing/2014/main" id="{DA5F3F4D-6915-4CED-BE74-1CE16445FC45}"/>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23</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0651FB9C-5F2A-459D-BABB-2F893DA5CD53}"/>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607656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4.3 Feed Lines and SWR</a:t>
            </a:r>
          </a:p>
        </p:txBody>
      </p:sp>
      <p:sp>
        <p:nvSpPr>
          <p:cNvPr id="3" name="Content Placeholder 2"/>
          <p:cNvSpPr>
            <a:spLocks noGrp="1"/>
          </p:cNvSpPr>
          <p:nvPr>
            <p:ph idx="1"/>
          </p:nvPr>
        </p:nvSpPr>
        <p:spPr>
          <a:xfrm>
            <a:off x="441278" y="1524000"/>
            <a:ext cx="8229600" cy="5334000"/>
          </a:xfr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p:spPr>
        <p:txBody>
          <a:bodyPr/>
          <a:lstStyle/>
          <a:p>
            <a:pPr marL="457200" lvl="1" indent="0" eaLnBrk="1" hangingPunct="1">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                                       .</a:t>
            </a:r>
          </a:p>
        </p:txBody>
      </p:sp>
      <p:sp>
        <p:nvSpPr>
          <p:cNvPr id="5" name="TextBox 4"/>
          <p:cNvSpPr txBox="1"/>
          <p:nvPr/>
        </p:nvSpPr>
        <p:spPr>
          <a:xfrm>
            <a:off x="1774778" y="1595735"/>
            <a:ext cx="5562600" cy="461665"/>
          </a:xfrm>
          <a:prstGeom prst="rect">
            <a:avLst/>
          </a:prstGeom>
          <a:solidFill>
            <a:schemeClr val="accent2">
              <a:lumMod val="40000"/>
              <a:lumOff val="60000"/>
            </a:schemeClr>
          </a:solidFill>
        </p:spPr>
        <p:txBody>
          <a:bodyPr wrap="square" rtlCol="0">
            <a:spAutoFit/>
          </a:bodyPr>
          <a:lstStyle/>
          <a:p>
            <a:pPr algn="ctr" eaLnBrk="1" hangingPunct="1"/>
            <a:r>
              <a:rPr lang="en-US" altLang="en-US" sz="2400" b="1" dirty="0">
                <a:latin typeface="Verdana" panose="020B0604030504040204" pitchFamily="34" charset="0"/>
                <a:ea typeface="Verdana" panose="020B0604030504040204" pitchFamily="34" charset="0"/>
                <a:cs typeface="Verdana" panose="020B0604030504040204" pitchFamily="34" charset="0"/>
              </a:rPr>
              <a:t>Standing Wave Ratio (SWR)</a:t>
            </a:r>
          </a:p>
        </p:txBody>
      </p:sp>
      <p:sp>
        <p:nvSpPr>
          <p:cNvPr id="6" name="TextBox 5"/>
          <p:cNvSpPr txBox="1"/>
          <p:nvPr/>
        </p:nvSpPr>
        <p:spPr>
          <a:xfrm>
            <a:off x="473122" y="2223556"/>
            <a:ext cx="8213678" cy="1323439"/>
          </a:xfrm>
          <a:prstGeom prst="rect">
            <a:avLst/>
          </a:prstGeom>
          <a:noFill/>
        </p:spPr>
        <p:txBody>
          <a:bodyPr wrap="square" rtlCol="0">
            <a:spAutoFit/>
          </a:bodyPr>
          <a:lstStyle/>
          <a:p>
            <a:r>
              <a:rPr lang="en-US" altLang="en-US" sz="2000" b="1" dirty="0">
                <a:latin typeface="Verdana" panose="020B0604030504040204" pitchFamily="34" charset="0"/>
                <a:ea typeface="Verdana" panose="020B0604030504040204" pitchFamily="34" charset="0"/>
                <a:cs typeface="Verdana" panose="020B0604030504040204" pitchFamily="34" charset="0"/>
              </a:rPr>
              <a:t>Definition</a:t>
            </a:r>
            <a:r>
              <a:rPr lang="en-US" altLang="en-US" sz="2000" b="1" dirty="0">
                <a:solidFill>
                  <a:srgbClr val="0070C0"/>
                </a:solidFill>
                <a:latin typeface="Verdana" panose="020B0604030504040204" pitchFamily="34" charset="0"/>
                <a:ea typeface="Verdana" panose="020B0604030504040204" pitchFamily="34" charset="0"/>
                <a:cs typeface="Verdana" panose="020B0604030504040204" pitchFamily="34" charset="0"/>
              </a:rPr>
              <a:t>: </a:t>
            </a:r>
            <a:r>
              <a:rPr lang="en-US" altLang="en-US" sz="2000" b="1" dirty="0">
                <a:solidFill>
                  <a:srgbClr val="005828"/>
                </a:solidFill>
                <a:latin typeface="Verdana" panose="020B0604030504040204" pitchFamily="34" charset="0"/>
                <a:ea typeface="Verdana" panose="020B0604030504040204" pitchFamily="34" charset="0"/>
                <a:cs typeface="Verdana" panose="020B0604030504040204" pitchFamily="34" charset="0"/>
              </a:rPr>
              <a:t>Reflected and forward power traveling in opposite directions create a stationary wave-like interference pattern in the feed line called a </a:t>
            </a:r>
            <a:r>
              <a:rPr lang="en-US" altLang="en-US" sz="2000" b="1" i="1" u="sng" dirty="0">
                <a:solidFill>
                  <a:srgbClr val="005828"/>
                </a:solidFill>
                <a:latin typeface="Verdana" panose="020B0604030504040204" pitchFamily="34" charset="0"/>
                <a:ea typeface="Verdana" panose="020B0604030504040204" pitchFamily="34" charset="0"/>
                <a:cs typeface="Verdana" panose="020B0604030504040204" pitchFamily="34" charset="0"/>
              </a:rPr>
              <a:t>standing wave</a:t>
            </a:r>
            <a:r>
              <a:rPr lang="en-US" altLang="en-US" sz="2000" b="1" i="1" dirty="0">
                <a:solidFill>
                  <a:srgbClr val="005828"/>
                </a:solidFill>
                <a:latin typeface="Verdana" panose="020B0604030504040204" pitchFamily="34" charset="0"/>
                <a:ea typeface="Verdana" panose="020B0604030504040204" pitchFamily="34" charset="0"/>
                <a:cs typeface="Verdana" panose="020B0604030504040204" pitchFamily="34" charset="0"/>
              </a:rPr>
              <a:t>.</a:t>
            </a:r>
            <a:endParaRPr lang="en-US" sz="2000" dirty="0">
              <a:solidFill>
                <a:srgbClr val="005828"/>
              </a:solidFill>
            </a:endParaRPr>
          </a:p>
        </p:txBody>
      </p:sp>
      <p:sp>
        <p:nvSpPr>
          <p:cNvPr id="7" name="TextBox 6"/>
          <p:cNvSpPr txBox="1"/>
          <p:nvPr/>
        </p:nvSpPr>
        <p:spPr>
          <a:xfrm>
            <a:off x="609599" y="3623856"/>
            <a:ext cx="7806813" cy="2523768"/>
          </a:xfrm>
          <a:prstGeom prst="rect">
            <a:avLst/>
          </a:prstGeom>
          <a:noFill/>
        </p:spPr>
        <p:txBody>
          <a:bodyPr wrap="square" rtlCol="0">
            <a:spAutoFit/>
          </a:bodyPr>
          <a:lstStyle/>
          <a:p>
            <a:pPr marL="342900" indent="-342900" eaLnBrk="1" hangingPunct="1">
              <a:buFont typeface="Wingdings" panose="05000000000000000000" pitchFamily="2" charset="2"/>
              <a:buChar char="Ø"/>
            </a:pPr>
            <a:r>
              <a:rPr lang="en-US" altLang="en-US" sz="2000" b="1" dirty="0">
                <a:latin typeface="Verdana" panose="020B0604030504040204" pitchFamily="34" charset="0"/>
                <a:ea typeface="Verdana" panose="020B0604030504040204" pitchFamily="34" charset="0"/>
                <a:cs typeface="Verdana" panose="020B0604030504040204" pitchFamily="34" charset="0"/>
              </a:rPr>
              <a:t>The ratio of the maximum value to minimum value of the interference pattern is called the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standing wave ratio</a:t>
            </a:r>
            <a:r>
              <a:rPr lang="en-US" altLang="en-US" sz="2000" b="1" dirty="0">
                <a:latin typeface="Verdana" panose="020B0604030504040204" pitchFamily="34" charset="0"/>
                <a:ea typeface="Verdana" panose="020B0604030504040204" pitchFamily="34" charset="0"/>
                <a:cs typeface="Verdana" panose="020B0604030504040204" pitchFamily="34" charset="0"/>
              </a:rPr>
              <a:t> or SWR. </a:t>
            </a:r>
          </a:p>
          <a:p>
            <a:pPr lvl="2" eaLnBrk="1" hangingPunct="1"/>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marL="342900" indent="-342900" eaLnBrk="1" hangingPunct="1">
              <a:buFont typeface="Wingdings" panose="05000000000000000000" pitchFamily="2" charset="2"/>
              <a:buChar char="Ø"/>
            </a:pPr>
            <a:r>
              <a:rPr lang="en-US" altLang="en-US" sz="2000" b="1" dirty="0">
                <a:latin typeface="Verdana" panose="020B0604030504040204" pitchFamily="34" charset="0"/>
                <a:ea typeface="Verdana" panose="020B0604030504040204" pitchFamily="34" charset="0"/>
                <a:cs typeface="Verdana" panose="020B0604030504040204" pitchFamily="34" charset="0"/>
              </a:rPr>
              <a:t>When there is no reflected power there is no interference pattern and the SWR is 1:1. (a </a:t>
            </a:r>
            <a:r>
              <a:rPr lang="en-US" altLang="en-US" sz="2000" b="1" i="1" dirty="0">
                <a:latin typeface="Verdana" panose="020B0604030504040204" pitchFamily="34" charset="0"/>
                <a:ea typeface="Verdana" panose="020B0604030504040204" pitchFamily="34" charset="0"/>
                <a:cs typeface="Verdana" panose="020B0604030504040204" pitchFamily="34" charset="0"/>
              </a:rPr>
              <a:t>perfect match</a:t>
            </a:r>
            <a:r>
              <a:rPr lang="en-US" altLang="en-US" sz="2000" b="1" dirty="0">
                <a:latin typeface="Verdana" panose="020B0604030504040204" pitchFamily="34" charset="0"/>
                <a:ea typeface="Verdana" panose="020B0604030504040204" pitchFamily="34" charset="0"/>
                <a:cs typeface="Verdana" panose="020B0604030504040204" pitchFamily="34" charset="0"/>
              </a:rPr>
              <a:t>).</a:t>
            </a:r>
          </a:p>
          <a:p>
            <a:endParaRPr lang="en-US" dirty="0"/>
          </a:p>
        </p:txBody>
      </p:sp>
      <p:sp>
        <p:nvSpPr>
          <p:cNvPr id="9" name="Footer Placeholder 4">
            <a:extLst>
              <a:ext uri="{FF2B5EF4-FFF2-40B4-BE49-F238E27FC236}">
                <a16:creationId xmlns:a16="http://schemas.microsoft.com/office/drawing/2014/main" id="{FDE2A25F-22EF-4B0B-B6DD-389ECC79E30D}"/>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24</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98709349-DA64-457C-A132-5C248D7E309C}"/>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177441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eaLnBrk="1" hangingPunct="1">
              <a:buClr>
                <a:schemeClr val="accent3">
                  <a:lumMod val="50000"/>
                </a:schemeClr>
              </a:buClr>
              <a:buFont typeface="Wingdings" panose="05000000000000000000" pitchFamily="2" charset="2"/>
              <a:buChar char="q"/>
            </a:pPr>
            <a:r>
              <a:rPr lang="en-US" altLang="en-US" sz="2200" b="1" dirty="0">
                <a:latin typeface="Verdana" panose="020B0604030504040204" pitchFamily="34" charset="0"/>
                <a:ea typeface="Verdana" panose="020B0604030504040204" pitchFamily="34" charset="0"/>
                <a:cs typeface="Verdana" panose="020B0604030504040204" pitchFamily="34" charset="0"/>
              </a:rPr>
              <a:t>Dipoles and Ground-planes</a:t>
            </a:r>
          </a:p>
          <a:p>
            <a:pPr eaLnBrk="1" hangingPunct="1">
              <a:buClr>
                <a:schemeClr val="accent3">
                  <a:lumMod val="50000"/>
                </a:schemeClr>
              </a:buClr>
            </a:pPr>
            <a:endParaRPr lang="en-US" altLang="en-US" sz="2200" b="1" dirty="0">
              <a:latin typeface="Verdana" panose="020B0604030504040204" pitchFamily="34" charset="0"/>
              <a:ea typeface="Verdana" panose="020B0604030504040204" pitchFamily="34" charset="0"/>
              <a:cs typeface="Verdana" panose="020B0604030504040204" pitchFamily="34" charset="0"/>
            </a:endParaRP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473122" y="1882676"/>
            <a:ext cx="8213678" cy="1969770"/>
          </a:xfrm>
          <a:prstGeom prst="rect">
            <a:avLst/>
          </a:prstGeom>
          <a:noFill/>
        </p:spPr>
        <p:txBody>
          <a:bodyPr wrap="square" rtlCol="0">
            <a:spAutoFit/>
          </a:bodyPr>
          <a:lstStyle/>
          <a:p>
            <a:pPr eaLnBrk="1" hangingPunct="1">
              <a:buClr>
                <a:schemeClr val="accent3">
                  <a:lumMod val="50000"/>
                </a:schemeClr>
              </a:buClr>
            </a:pPr>
            <a:endParaRPr lang="en-US" altLang="en-US" sz="2200" b="1" dirty="0">
              <a:latin typeface="Verdana" panose="020B0604030504040204" pitchFamily="34" charset="0"/>
              <a:ea typeface="Verdana" panose="020B0604030504040204" pitchFamily="34" charset="0"/>
              <a:cs typeface="Verdana" panose="020B0604030504040204" pitchFamily="34" charset="0"/>
            </a:endParaRPr>
          </a:p>
          <a:p>
            <a:pPr marL="1257300" lvl="2" indent="-342900" eaLnBrk="1" hangingPunct="1">
              <a:buFont typeface="Wingdings" panose="05000000000000000000" pitchFamily="2" charset="2"/>
              <a:buChar char="ü"/>
            </a:pPr>
            <a:r>
              <a:rPr lang="en-US" altLang="en-US" sz="2000" b="1" dirty="0">
                <a:latin typeface="Verdana" panose="020B0604030504040204" pitchFamily="34" charset="0"/>
                <a:ea typeface="Verdana" panose="020B0604030504040204" pitchFamily="34" charset="0"/>
                <a:cs typeface="Verdana" panose="020B0604030504040204" pitchFamily="34" charset="0"/>
              </a:rPr>
              <a:t>The simplest type of antenna is a dipole, meaning essentially "two electrical parts.“</a:t>
            </a:r>
          </a:p>
          <a:p>
            <a:pPr marL="1257300" lvl="2" indent="-342900" eaLnBrk="1" hangingPunct="1">
              <a:buFont typeface="Wingdings" panose="05000000000000000000" pitchFamily="2" charset="2"/>
              <a:buChar char="ü"/>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marL="1257300" lvl="2" indent="-342900" eaLnBrk="1" hangingPunct="1">
              <a:buFont typeface="Wingdings" panose="05000000000000000000" pitchFamily="2" charset="2"/>
              <a:buChar char="ü"/>
            </a:pPr>
            <a:r>
              <a:rPr lang="en-US" altLang="en-US" sz="2000" b="1" dirty="0">
                <a:latin typeface="Verdana" panose="020B0604030504040204" pitchFamily="34" charset="0"/>
                <a:ea typeface="Verdana" panose="020B0604030504040204" pitchFamily="34" charset="0"/>
                <a:cs typeface="Verdana" panose="020B0604030504040204" pitchFamily="34" charset="0"/>
              </a:rPr>
              <a:t>A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dipole</a:t>
            </a:r>
            <a:r>
              <a:rPr lang="en-US" altLang="en-US" sz="2000" b="1" dirty="0">
                <a:latin typeface="Verdana" panose="020B0604030504040204" pitchFamily="34" charset="0"/>
                <a:ea typeface="Verdana" panose="020B0604030504040204" pitchFamily="34" charset="0"/>
                <a:cs typeface="Verdana" panose="020B0604030504040204" pitchFamily="34" charset="0"/>
              </a:rPr>
              <a:t> radiates strongest broadside to the axis of the dipole and weakest off of the ends.</a:t>
            </a:r>
          </a:p>
        </p:txBody>
      </p:sp>
      <p:pic>
        <p:nvPicPr>
          <p:cNvPr id="9" name="Picture 8"/>
          <p:cNvPicPr>
            <a:picLocks noChangeAspect="1"/>
          </p:cNvPicPr>
          <p:nvPr/>
        </p:nvPicPr>
        <p:blipFill>
          <a:blip r:embed="rId2"/>
          <a:stretch>
            <a:fillRect/>
          </a:stretch>
        </p:blipFill>
        <p:spPr>
          <a:xfrm>
            <a:off x="1597713" y="4148313"/>
            <a:ext cx="5964495" cy="2139499"/>
          </a:xfrm>
          <a:prstGeom prst="rect">
            <a:avLst/>
          </a:prstGeom>
        </p:spPr>
      </p:pic>
      <p:sp>
        <p:nvSpPr>
          <p:cNvPr id="10" name="Footer Placeholder 4">
            <a:extLst>
              <a:ext uri="{FF2B5EF4-FFF2-40B4-BE49-F238E27FC236}">
                <a16:creationId xmlns:a16="http://schemas.microsoft.com/office/drawing/2014/main" id="{5AF35E02-B577-4C58-A3D1-9ADEEFC97BE5}"/>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25</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4D430CE4-441D-42EC-A702-73315E8091F2}"/>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693850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Radiation Pattern in the plane of a dipole located in space</a:t>
            </a: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Box 9"/>
          <p:cNvSpPr txBox="1"/>
          <p:nvPr/>
        </p:nvSpPr>
        <p:spPr>
          <a:xfrm>
            <a:off x="3291840" y="5828610"/>
            <a:ext cx="2651760" cy="307777"/>
          </a:xfrm>
          <a:prstGeom prst="rect">
            <a:avLst/>
          </a:prstGeom>
          <a:solidFill>
            <a:schemeClr val="bg1">
              <a:lumMod val="85000"/>
            </a:schemeClr>
          </a:solidFill>
        </p:spPr>
        <p:txBody>
          <a:bodyPr wrap="square" rtlCol="0">
            <a:spAutoFit/>
          </a:bodyP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Adapted from Figure 4.9</a:t>
            </a:r>
          </a:p>
        </p:txBody>
      </p:sp>
      <p:pic>
        <p:nvPicPr>
          <p:cNvPr id="8" name="Picture 7"/>
          <p:cNvPicPr>
            <a:picLocks noChangeAspect="1"/>
          </p:cNvPicPr>
          <p:nvPr/>
        </p:nvPicPr>
        <p:blipFill>
          <a:blip r:embed="rId2"/>
          <a:stretch>
            <a:fillRect/>
          </a:stretch>
        </p:blipFill>
        <p:spPr>
          <a:xfrm>
            <a:off x="1066800" y="2382642"/>
            <a:ext cx="6705600" cy="3215013"/>
          </a:xfrm>
          <a:prstGeom prst="rect">
            <a:avLst/>
          </a:prstGeom>
        </p:spPr>
      </p:pic>
      <p:sp>
        <p:nvSpPr>
          <p:cNvPr id="11" name="Footer Placeholder 4">
            <a:extLst>
              <a:ext uri="{FF2B5EF4-FFF2-40B4-BE49-F238E27FC236}">
                <a16:creationId xmlns:a16="http://schemas.microsoft.com/office/drawing/2014/main" id="{05737B9A-E848-458F-87A6-BFC2DE56EF2D}"/>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26</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BC440043-CCF0-4E01-BFDB-6BB7649E56FC}"/>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26094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13057"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r>
              <a:rPr lang="en-US" altLang="en-US" sz="2000" b="1" dirty="0">
                <a:latin typeface="Verdana" panose="020B0604030504040204" pitchFamily="34" charset="0"/>
                <a:ea typeface="Verdana" panose="020B0604030504040204" pitchFamily="34" charset="0"/>
                <a:cs typeface="Verdana" panose="020B0604030504040204" pitchFamily="34" charset="0"/>
              </a:rPr>
              <a:t>The common type of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ground-plane</a:t>
            </a:r>
            <a:r>
              <a:rPr lang="en-US" altLang="en-US" sz="2000" b="1" dirty="0">
                <a:latin typeface="Verdana" panose="020B0604030504040204" pitchFamily="34" charset="0"/>
                <a:ea typeface="Verdana" panose="020B0604030504040204" pitchFamily="34" charset="0"/>
                <a:cs typeface="Verdana" panose="020B0604030504040204" pitchFamily="34" charset="0"/>
              </a:rPr>
              <a:t> antenna is one half of a dipole (¼ </a:t>
            </a:r>
            <a:r>
              <a:rPr lang="en-US" altLang="en-US" sz="20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t>
            </a:r>
            <a:r>
              <a:rPr lang="en-US" altLang="en-US" sz="2000" b="1" dirty="0">
                <a:latin typeface="Verdana" panose="020B0604030504040204" pitchFamily="34" charset="0"/>
                <a:ea typeface="Verdana" panose="020B0604030504040204" pitchFamily="34" charset="0"/>
                <a:cs typeface="Verdana" panose="020B0604030504040204" pitchFamily="34" charset="0"/>
              </a:rPr>
              <a:t> long) mounted vertically with the missing portion made up by an electrical “mirror” called the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ground-plane</a:t>
            </a:r>
            <a:r>
              <a:rPr lang="en-US" altLang="en-US" sz="2000" b="1" dirty="0">
                <a:latin typeface="Verdana" panose="020B0604030504040204" pitchFamily="34" charset="0"/>
                <a:ea typeface="Verdana" panose="020B0604030504040204" pitchFamily="34" charset="0"/>
                <a:cs typeface="Verdana" panose="020B0604030504040204" pitchFamily="34" charset="0"/>
              </a:rPr>
              <a:t> which is made from sheet metal or a screen of wires called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radials</a:t>
            </a:r>
            <a:r>
              <a:rPr lang="en-US" altLang="en-US" sz="2000" b="1" dirty="0">
                <a:latin typeface="Verdana" panose="020B0604030504040204" pitchFamily="34" charset="0"/>
                <a:ea typeface="Verdana" panose="020B0604030504040204" pitchFamily="34" charset="0"/>
                <a:cs typeface="Verdana" panose="020B0604030504040204" pitchFamily="34" charset="0"/>
              </a:rPr>
              <a:t>.</a:t>
            </a: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Footer Placeholder 4">
            <a:extLst>
              <a:ext uri="{FF2B5EF4-FFF2-40B4-BE49-F238E27FC236}">
                <a16:creationId xmlns:a16="http://schemas.microsoft.com/office/drawing/2014/main" id="{A86CC96C-D5F8-4A5E-B31F-3B4BF20F5417}"/>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27</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8" name="Picture 2" descr="5. Ground plane monopole and Marconi antennas are one quarter wavelength high. The ground or radials are the other half of the antenna.  ">
            <a:extLst>
              <a:ext uri="{FF2B5EF4-FFF2-40B4-BE49-F238E27FC236}">
                <a16:creationId xmlns:a16="http://schemas.microsoft.com/office/drawing/2014/main" id="{ED822BA2-5D2F-4AC6-A61E-3C08B154A9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102" y="3844608"/>
            <a:ext cx="3948987" cy="22764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329B0BC0-2E6C-450E-A53F-31A6BCCD7EE5}"/>
              </a:ext>
            </a:extLst>
          </p:cNvPr>
          <p:cNvPicPr>
            <a:picLocks noChangeAspect="1"/>
          </p:cNvPicPr>
          <p:nvPr/>
        </p:nvPicPr>
        <p:blipFill>
          <a:blip r:embed="rId3"/>
          <a:stretch>
            <a:fillRect/>
          </a:stretch>
        </p:blipFill>
        <p:spPr>
          <a:xfrm>
            <a:off x="1031680" y="3844608"/>
            <a:ext cx="2971800" cy="2362200"/>
          </a:xfrm>
          <a:prstGeom prst="rect">
            <a:avLst/>
          </a:prstGeom>
        </p:spPr>
      </p:pic>
      <p:sp>
        <p:nvSpPr>
          <p:cNvPr id="9" name="Footer Placeholder 4">
            <a:extLst>
              <a:ext uri="{FF2B5EF4-FFF2-40B4-BE49-F238E27FC236}">
                <a16:creationId xmlns:a16="http://schemas.microsoft.com/office/drawing/2014/main" id="{D781A5C6-A85F-4EA3-903E-27A4CBDDC7F9}"/>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965543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13057"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Clr>
                <a:schemeClr val="accent4">
                  <a:lumMod val="50000"/>
                </a:schemeClr>
              </a:buClr>
              <a:buFont typeface="Wingdings" panose="05000000000000000000" pitchFamily="2" charset="2"/>
              <a:buChar char="q"/>
            </a:pPr>
            <a:r>
              <a:rPr lang="en-US" altLang="en-US" sz="2000" b="1" dirty="0">
                <a:latin typeface="Verdana" panose="020B0604030504040204" pitchFamily="34" charset="0"/>
                <a:ea typeface="Verdana" panose="020B0604030504040204" pitchFamily="34" charset="0"/>
                <a:cs typeface="Verdana" panose="020B0604030504040204" pitchFamily="34" charset="0"/>
              </a:rPr>
              <a:t>The length of a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ground-plane</a:t>
            </a:r>
            <a:r>
              <a:rPr lang="en-US" altLang="en-US" sz="2000" b="1" dirty="0">
                <a:latin typeface="Verdana" panose="020B0604030504040204" pitchFamily="34" charset="0"/>
                <a:ea typeface="Verdana" panose="020B0604030504040204" pitchFamily="34" charset="0"/>
                <a:cs typeface="Verdana" panose="020B0604030504040204" pitchFamily="34" charset="0"/>
              </a:rPr>
              <a:t> antenna is half that of a dipole and is often estimated as: length (in feet) = 234/frequency (in MHz).</a:t>
            </a:r>
          </a:p>
          <a:p>
            <a:pPr eaLnBrk="1" hangingPunct="1">
              <a:spcBef>
                <a:spcPts val="900"/>
              </a:spcBef>
              <a:spcAft>
                <a:spcPts val="0"/>
              </a:spcAft>
              <a:buClr>
                <a:schemeClr val="accent4">
                  <a:lumMod val="50000"/>
                </a:schemeClr>
              </a:buClr>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spcBef>
                <a:spcPts val="900"/>
              </a:spcBef>
              <a:spcAft>
                <a:spcPts val="0"/>
              </a:spcAft>
              <a:buFont typeface="Wingdings" panose="05000000000000000000" pitchFamily="2" charset="2"/>
              <a:buChar char="q"/>
            </a:pPr>
            <a:r>
              <a:rPr lang="en-US" altLang="en-US" sz="2000" b="1" dirty="0">
                <a:latin typeface="Verdana" panose="020B0604030504040204" pitchFamily="34" charset="0"/>
                <a:ea typeface="Verdana" panose="020B0604030504040204" pitchFamily="34" charset="0"/>
                <a:cs typeface="Verdana" panose="020B0604030504040204" pitchFamily="34" charset="0"/>
              </a:rPr>
              <a:t>A good </a:t>
            </a:r>
            <a:r>
              <a:rPr lang="en-US" altLang="en-US" sz="2000" b="1" i="1" u="sng" dirty="0">
                <a:latin typeface="Verdana" panose="020B0604030504040204" pitchFamily="34" charset="0"/>
                <a:ea typeface="Verdana" panose="020B0604030504040204" pitchFamily="34" charset="0"/>
                <a:cs typeface="Verdana" panose="020B0604030504040204" pitchFamily="34" charset="0"/>
              </a:rPr>
              <a:t>ground-plane</a:t>
            </a:r>
            <a:r>
              <a:rPr lang="en-US" altLang="en-US" sz="2000" b="1" dirty="0">
                <a:latin typeface="Verdana" panose="020B0604030504040204" pitchFamily="34" charset="0"/>
                <a:ea typeface="Verdana" panose="020B0604030504040204" pitchFamily="34" charset="0"/>
                <a:cs typeface="Verdana" panose="020B0604030504040204" pitchFamily="34" charset="0"/>
              </a:rPr>
              <a:t> should extend at least ¼ </a:t>
            </a:r>
            <a:r>
              <a:rPr lang="en-US" altLang="en-US" sz="20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wave length from the base of the antenna in all directions . . . </a:t>
            </a:r>
            <a:r>
              <a:rPr lang="en-US" altLang="en-US" sz="2000" b="1" i="1" u="sng"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ground- plane</a:t>
            </a:r>
            <a:r>
              <a:rPr lang="en-US" altLang="en-US" sz="2000" b="1" u="sng"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a:t>
            </a:r>
            <a:r>
              <a:rPr lang="en-US" altLang="en-US" sz="20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antennas are often called </a:t>
            </a:r>
            <a:r>
              <a:rPr lang="en-US" altLang="en-US" sz="2000" b="1" i="1" u="sng"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verticals</a:t>
            </a:r>
            <a:r>
              <a:rPr lang="en-US" altLang="en-US" sz="2000" b="1" i="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 or </a:t>
            </a:r>
            <a:r>
              <a:rPr lang="en-US" altLang="en-US" sz="2000" b="1" i="1" u="sng"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rPr>
              <a:t>monopoles.</a:t>
            </a:r>
          </a:p>
          <a:p>
            <a:pPr eaLnBrk="1" hangingPunct="1">
              <a:spcBef>
                <a:spcPts val="900"/>
              </a:spcBef>
              <a:spcAft>
                <a:spcPts val="0"/>
              </a:spcAft>
              <a:buFont typeface="Wingdings" panose="05000000000000000000" pitchFamily="2" charset="2"/>
              <a:buChar char="q"/>
            </a:pPr>
            <a:endParaRPr lang="en-US" altLang="en-US" sz="2000" b="1" dirty="0">
              <a:latin typeface="Verdana" panose="020B0604030504040204" pitchFamily="34" charset="0"/>
              <a:ea typeface="Verdana" panose="020B0604030504040204" pitchFamily="34" charset="0"/>
              <a:cs typeface="Verdana" panose="020B0604030504040204" pitchFamily="34" charset="0"/>
              <a:sym typeface="Symbol" panose="05050102010706020507" pitchFamily="18" charset="2"/>
            </a:endParaRPr>
          </a:p>
          <a:p>
            <a:pPr eaLnBrk="1" hangingPunct="1">
              <a:spcBef>
                <a:spcPts val="900"/>
              </a:spcBef>
              <a:spcAft>
                <a:spcPts val="0"/>
              </a:spcAft>
              <a:buFont typeface="Wingdings" panose="05000000000000000000" pitchFamily="2" charset="2"/>
              <a:buChar char="q"/>
            </a:pPr>
            <a:r>
              <a:rPr lang="en-US" altLang="en-US" sz="2000" b="1" dirty="0">
                <a:latin typeface="Verdana" panose="020B0604030504040204" pitchFamily="34" charset="0"/>
                <a:ea typeface="Verdana" panose="020B0604030504040204" pitchFamily="34" charset="0"/>
                <a:cs typeface="Verdana" panose="020B0604030504040204" pitchFamily="34" charset="0"/>
              </a:rPr>
              <a:t>Good examples of practical vertical antennas are the small whips placed on the roofs of trunks of cars. </a:t>
            </a: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Footer Placeholder 4">
            <a:extLst>
              <a:ext uri="{FF2B5EF4-FFF2-40B4-BE49-F238E27FC236}">
                <a16:creationId xmlns:a16="http://schemas.microsoft.com/office/drawing/2014/main" id="{A86CC96C-D5F8-4A5E-B31F-3B4BF20F5417}"/>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28</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4">
            <a:extLst>
              <a:ext uri="{FF2B5EF4-FFF2-40B4-BE49-F238E27FC236}">
                <a16:creationId xmlns:a16="http://schemas.microsoft.com/office/drawing/2014/main" id="{FE3EF482-4E57-4AB6-AB7C-93DAAB915E9E}"/>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391193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Ground-Plane Antennas</a:t>
            </a: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p:cNvPicPr>
            <a:picLocks noChangeAspect="1"/>
          </p:cNvPicPr>
          <p:nvPr/>
        </p:nvPicPr>
        <p:blipFill>
          <a:blip r:embed="rId2"/>
          <a:stretch>
            <a:fillRect/>
          </a:stretch>
        </p:blipFill>
        <p:spPr>
          <a:xfrm>
            <a:off x="3912461" y="2132276"/>
            <a:ext cx="4452181" cy="3414569"/>
          </a:xfrm>
          <a:prstGeom prst="rect">
            <a:avLst/>
          </a:prstGeom>
        </p:spPr>
      </p:pic>
      <p:sp>
        <p:nvSpPr>
          <p:cNvPr id="10" name="TextBox 9"/>
          <p:cNvSpPr txBox="1"/>
          <p:nvPr/>
        </p:nvSpPr>
        <p:spPr>
          <a:xfrm>
            <a:off x="4812671" y="5833983"/>
            <a:ext cx="2651760" cy="276999"/>
          </a:xfrm>
          <a:prstGeom prst="rect">
            <a:avLst/>
          </a:prstGeom>
          <a:solidFill>
            <a:schemeClr val="bg1">
              <a:lumMod val="85000"/>
            </a:schemeClr>
          </a:solidFill>
        </p:spPr>
        <p:txBody>
          <a:bodyPr wrap="square" rtlCol="0">
            <a:spAutoFit/>
          </a:bodyPr>
          <a:lstStyle/>
          <a:p>
            <a:pPr algn="ctr"/>
            <a:r>
              <a:rPr lang="en-US" sz="1200" b="1" dirty="0">
                <a:latin typeface="Verdana" panose="020B0604030504040204" pitchFamily="34" charset="0"/>
                <a:ea typeface="Verdana" panose="020B0604030504040204" pitchFamily="34" charset="0"/>
                <a:cs typeface="Verdana" panose="020B0604030504040204" pitchFamily="34" charset="0"/>
              </a:rPr>
              <a:t>Adapted from Figure 4.10</a:t>
            </a:r>
          </a:p>
        </p:txBody>
      </p:sp>
      <p:sp>
        <p:nvSpPr>
          <p:cNvPr id="9" name="TextBox 8"/>
          <p:cNvSpPr txBox="1"/>
          <p:nvPr/>
        </p:nvSpPr>
        <p:spPr>
          <a:xfrm>
            <a:off x="517719" y="3238521"/>
            <a:ext cx="3088506" cy="2308324"/>
          </a:xfrm>
          <a:prstGeom prst="rect">
            <a:avLst/>
          </a:prstGeom>
          <a:solidFill>
            <a:schemeClr val="bg2"/>
          </a:solid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Begin by using the formula 234/146 = 19.23 inches. Start with a length of 20 inches and use a SWR bridge or analyzer to trim the antenna to resonance at 146MHz.</a:t>
            </a:r>
          </a:p>
        </p:txBody>
      </p:sp>
      <p:sp>
        <p:nvSpPr>
          <p:cNvPr id="12" name="TextBox 11"/>
          <p:cNvSpPr txBox="1"/>
          <p:nvPr/>
        </p:nvSpPr>
        <p:spPr>
          <a:xfrm>
            <a:off x="548745" y="2133934"/>
            <a:ext cx="3173599" cy="923330"/>
          </a:xfrm>
          <a:prstGeom prst="rect">
            <a:avLst/>
          </a:prstGeom>
          <a:solidFill>
            <a:schemeClr val="bg2"/>
          </a:solidFill>
        </p:spPr>
        <p:txBody>
          <a:bodyPr wrap="square" rtlCol="0">
            <a:spAutoFit/>
          </a:bodyPr>
          <a:lstStyle/>
          <a:p>
            <a:r>
              <a:rPr lang="en-US" b="1" dirty="0">
                <a:solidFill>
                  <a:schemeClr val="accent5">
                    <a:lumMod val="75000"/>
                  </a:schemeClr>
                </a:solidFill>
                <a:latin typeface="Verdana" panose="020B0604030504040204" pitchFamily="34" charset="0"/>
                <a:ea typeface="Verdana" panose="020B0604030504040204" pitchFamily="34" charset="0"/>
                <a:cs typeface="Verdana" panose="020B0604030504040204" pitchFamily="34" charset="0"/>
              </a:rPr>
              <a:t>Making a 2-meter (146 MHz) Ground-Plane Antenna</a:t>
            </a:r>
          </a:p>
        </p:txBody>
      </p:sp>
      <p:sp>
        <p:nvSpPr>
          <p:cNvPr id="13" name="Footer Placeholder 4">
            <a:extLst>
              <a:ext uri="{FF2B5EF4-FFF2-40B4-BE49-F238E27FC236}">
                <a16:creationId xmlns:a16="http://schemas.microsoft.com/office/drawing/2014/main" id="{4D43B5A8-C624-4EA3-B7D4-5EFCF4858B35}"/>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29</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4">
            <a:extLst>
              <a:ext uri="{FF2B5EF4-FFF2-40B4-BE49-F238E27FC236}">
                <a16:creationId xmlns:a16="http://schemas.microsoft.com/office/drawing/2014/main" id="{458B745A-0245-4E3C-B6A4-45CB00CDD55E}"/>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71856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79207"/>
            <a:ext cx="8229600" cy="4960924"/>
          </a:xfrm>
          <a:gradFill>
            <a:gsLst>
              <a:gs pos="0">
                <a:schemeClr val="accent1">
                  <a:lumMod val="5000"/>
                  <a:lumOff val="95000"/>
                </a:schemeClr>
              </a:gs>
              <a:gs pos="80000">
                <a:schemeClr val="accent1">
                  <a:lumMod val="45000"/>
                  <a:lumOff val="55000"/>
                </a:schemeClr>
              </a:gs>
              <a:gs pos="92000">
                <a:schemeClr val="accent1">
                  <a:lumMod val="30000"/>
                  <a:lumOff val="70000"/>
                </a:schemeClr>
              </a:gs>
            </a:gsLst>
            <a:lin ang="5400000" scaled="1"/>
          </a:gradFill>
        </p:spPr>
        <p:txBody>
          <a:bodyPr/>
          <a:lstStyle/>
          <a:p>
            <a:pPr marL="0" indent="0">
              <a:spcBef>
                <a:spcPts val="0"/>
              </a:spcBef>
              <a:buNone/>
            </a:pPr>
            <a:r>
              <a:rPr lang="en-US" sz="2800" b="1" dirty="0">
                <a:solidFill>
                  <a:srgbClr val="002060"/>
                </a:solidFill>
                <a:latin typeface="Verdana" panose="020B0604030504040204" pitchFamily="34" charset="0"/>
                <a:ea typeface="Verdana" panose="020B0604030504040204" pitchFamily="34" charset="0"/>
                <a:cs typeface="Verdana" panose="020B0604030504040204" pitchFamily="34" charset="0"/>
              </a:rPr>
              <a:t>How does the wavelength of a radio wave relate to its frequency</a:t>
            </a:r>
            <a:r>
              <a:rPr lang="en-US" b="1" dirty="0">
                <a:solidFill>
                  <a:srgbClr val="002060"/>
                </a:solidFill>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b="1" dirty="0">
              <a:latin typeface="Verdana" panose="020B0604030504040204" pitchFamily="34" charset="0"/>
              <a:ea typeface="Verdana" panose="020B0604030504040204" pitchFamily="34" charset="0"/>
              <a:cs typeface="Verdana" panose="020B0604030504040204" pitchFamily="34" charset="0"/>
            </a:endParaRPr>
          </a:p>
          <a:p>
            <a:pPr marL="0" indent="0">
              <a:spcBef>
                <a:spcPts val="1200"/>
              </a:spcBef>
              <a:buNone/>
            </a:pPr>
            <a:r>
              <a:rPr lang="en-US" sz="28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The wavelength gets shorter as the frequency increases</a:t>
            </a:r>
          </a:p>
          <a:p>
            <a:pPr marL="0" indent="0">
              <a:buNone/>
            </a:pPr>
            <a:endParaRPr lang="en-US" b="1" dirty="0"/>
          </a:p>
          <a:p>
            <a:pPr marL="0" indent="0">
              <a:buNone/>
            </a:pPr>
            <a:endParaRPr lang="en-US" b="1" dirty="0"/>
          </a:p>
          <a:p>
            <a:pPr marL="0" indent="0">
              <a:buNone/>
            </a:pPr>
            <a:endParaRPr lang="en-US" b="1" dirty="0"/>
          </a:p>
        </p:txBody>
      </p:sp>
      <p:sp>
        <p:nvSpPr>
          <p:cNvPr id="6" name="Rectangle 5"/>
          <p:cNvSpPr/>
          <p:nvPr/>
        </p:nvSpPr>
        <p:spPr>
          <a:xfrm>
            <a:off x="457200" y="5942370"/>
            <a:ext cx="2937022" cy="461665"/>
          </a:xfrm>
          <a:prstGeom prst="rect">
            <a:avLst/>
          </a:prstGeom>
        </p:spPr>
        <p:txBody>
          <a:bodyPr wrap="none">
            <a:spAutoFit/>
          </a:bodyPr>
          <a:lstStyle/>
          <a:p>
            <a:pPr marL="0" indent="0">
              <a:buNone/>
            </a:pPr>
            <a:r>
              <a:rPr lang="en-US" sz="2400" b="1" dirty="0">
                <a:latin typeface="Verdana" panose="020B0604030504040204" pitchFamily="34" charset="0"/>
                <a:ea typeface="Verdana" panose="020B0604030504040204" pitchFamily="34" charset="0"/>
                <a:cs typeface="Verdana" panose="020B0604030504040204" pitchFamily="34" charset="0"/>
              </a:rPr>
              <a:t>T3B05 Page 2-5</a:t>
            </a:r>
          </a:p>
        </p:txBody>
      </p:sp>
      <p:sp>
        <p:nvSpPr>
          <p:cNvPr id="4" name="Title 3"/>
          <p:cNvSpPr>
            <a:spLocks noGrp="1"/>
          </p:cNvSpPr>
          <p:nvPr>
            <p:ph type="title"/>
          </p:nvPr>
        </p:nvSpPr>
        <p:spPr>
          <a:xfrm>
            <a:off x="457200" y="336206"/>
            <a:ext cx="8229600" cy="1143000"/>
          </a:xfrm>
          <a:solidFill>
            <a:schemeClr val="accent3">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Brief Review of Chapter 2 </a:t>
            </a:r>
            <a:b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Exam Questions</a:t>
            </a:r>
            <a:endPar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4">
            <a:extLst>
              <a:ext uri="{FF2B5EF4-FFF2-40B4-BE49-F238E27FC236}">
                <a16:creationId xmlns:a16="http://schemas.microsoft.com/office/drawing/2014/main" id="{2F16A1FF-977E-4597-8D9D-5DB77034FB2E}"/>
              </a:ext>
            </a:extLst>
          </p:cNvPr>
          <p:cNvSpPr>
            <a:spLocks noGrp="1"/>
          </p:cNvSpPr>
          <p:nvPr>
            <p:ph type="ftr" sz="quarter" idx="11"/>
          </p:nvPr>
        </p:nvSpPr>
        <p:spPr>
          <a:xfrm>
            <a:off x="8503920" y="6583680"/>
            <a:ext cx="548640" cy="274320"/>
          </a:xfrm>
          <a:solidFill>
            <a:schemeClr val="bg1"/>
          </a:solidFill>
        </p:spPr>
        <p:txBody>
          <a:body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t>3</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56AA819F-CB41-4B94-9617-273A38AFA457}"/>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312806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Directional Antennas</a:t>
            </a: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473122" y="1905000"/>
            <a:ext cx="8213678" cy="2862322"/>
          </a:xfrm>
          <a:prstGeom prst="rect">
            <a:avLst/>
          </a:prstGeom>
          <a:noFill/>
        </p:spPr>
        <p:txBody>
          <a:bodyPr wrap="square" rtlCol="0">
            <a:spAutoFit/>
          </a:bodyPr>
          <a:lstStyle/>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marL="285750" indent="-285750" eaLnBrk="1" hangingPunct="1">
              <a:buFont typeface="Wingdings" panose="05000000000000000000" pitchFamily="2" charset="2"/>
              <a:buChar char="q"/>
            </a:pPr>
            <a:r>
              <a:rPr lang="en-US" altLang="en-US" b="1" dirty="0">
                <a:latin typeface="Verdana" panose="020B0604030504040204" pitchFamily="34" charset="0"/>
                <a:ea typeface="Verdana" panose="020B0604030504040204" pitchFamily="34" charset="0"/>
                <a:cs typeface="Verdana" panose="020B0604030504040204" pitchFamily="34" charset="0"/>
              </a:rPr>
              <a:t> Directional antennas referred to as </a:t>
            </a:r>
            <a:r>
              <a:rPr lang="en-US" altLang="en-US" b="1" i="1" u="sng" dirty="0">
                <a:latin typeface="Verdana" panose="020B0604030504040204" pitchFamily="34" charset="0"/>
                <a:ea typeface="Verdana" panose="020B0604030504040204" pitchFamily="34" charset="0"/>
                <a:cs typeface="Verdana" panose="020B0604030504040204" pitchFamily="34" charset="0"/>
              </a:rPr>
              <a:t>beams</a:t>
            </a:r>
            <a:r>
              <a:rPr lang="en-US" altLang="en-US" b="1" dirty="0">
                <a:latin typeface="Verdana" panose="020B0604030504040204" pitchFamily="34" charset="0"/>
                <a:ea typeface="Verdana" panose="020B0604030504040204" pitchFamily="34" charset="0"/>
                <a:cs typeface="Verdana" panose="020B0604030504040204" pitchFamily="34" charset="0"/>
              </a:rPr>
              <a:t> can be used to increase signal level at a distant station or to reject interference or noise.</a:t>
            </a:r>
          </a:p>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marL="285750" indent="-285750" eaLnBrk="1" hangingPunct="1">
              <a:buFont typeface="Wingdings" panose="05000000000000000000" pitchFamily="2" charset="2"/>
              <a:buChar char="q"/>
            </a:pPr>
            <a:r>
              <a:rPr lang="en-US" altLang="en-US" b="1" i="1" dirty="0">
                <a:latin typeface="Verdana" panose="020B0604030504040204" pitchFamily="34" charset="0"/>
                <a:ea typeface="Verdana" panose="020B0604030504040204" pitchFamily="34" charset="0"/>
                <a:cs typeface="Verdana" panose="020B0604030504040204" pitchFamily="34" charset="0"/>
              </a:rPr>
              <a:t> </a:t>
            </a:r>
            <a:r>
              <a:rPr lang="en-US" altLang="en-US" b="1" i="1" u="sng" dirty="0">
                <a:latin typeface="Verdana" panose="020B0604030504040204" pitchFamily="34" charset="0"/>
                <a:ea typeface="Verdana" panose="020B0604030504040204" pitchFamily="34" charset="0"/>
                <a:cs typeface="Verdana" panose="020B0604030504040204" pitchFamily="34" charset="0"/>
              </a:rPr>
              <a:t>Beams</a:t>
            </a:r>
            <a:r>
              <a:rPr lang="en-US" altLang="en-US" b="1" u="sng" dirty="0">
                <a:latin typeface="Verdana" panose="020B0604030504040204" pitchFamily="34" charset="0"/>
                <a:ea typeface="Verdana" panose="020B0604030504040204" pitchFamily="34" charset="0"/>
                <a:cs typeface="Verdana" panose="020B0604030504040204" pitchFamily="34" charset="0"/>
              </a:rPr>
              <a:t> </a:t>
            </a:r>
            <a:r>
              <a:rPr lang="en-US" altLang="en-US" b="1" dirty="0">
                <a:latin typeface="Verdana" panose="020B0604030504040204" pitchFamily="34" charset="0"/>
                <a:ea typeface="Verdana" panose="020B0604030504040204" pitchFamily="34" charset="0"/>
                <a:cs typeface="Verdana" panose="020B0604030504040204" pitchFamily="34" charset="0"/>
              </a:rPr>
              <a:t>are created from arrays of multiple elements.  (Dipoles and ground planes are </a:t>
            </a:r>
            <a:r>
              <a:rPr lang="en-US" altLang="en-US" b="1" i="1" u="sng" dirty="0">
                <a:latin typeface="Verdana" panose="020B0604030504040204" pitchFamily="34" charset="0"/>
                <a:ea typeface="Verdana" panose="020B0604030504040204" pitchFamily="34" charset="0"/>
                <a:cs typeface="Verdana" panose="020B0604030504040204" pitchFamily="34" charset="0"/>
              </a:rPr>
              <a:t>single-element</a:t>
            </a:r>
            <a:r>
              <a:rPr lang="en-US" altLang="en-US" b="1" dirty="0">
                <a:latin typeface="Verdana" panose="020B0604030504040204" pitchFamily="34" charset="0"/>
                <a:ea typeface="Verdana" panose="020B0604030504040204" pitchFamily="34" charset="0"/>
                <a:cs typeface="Verdana" panose="020B0604030504040204" pitchFamily="34" charset="0"/>
              </a:rPr>
              <a:t> antennas.)</a:t>
            </a:r>
          </a:p>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marL="285750" indent="-285750" eaLnBrk="1" hangingPunct="1">
              <a:buFont typeface="Wingdings" panose="05000000000000000000" pitchFamily="2" charset="2"/>
              <a:buChar char="q"/>
            </a:pPr>
            <a:r>
              <a:rPr lang="en-US" altLang="en-US" b="1" dirty="0">
                <a:latin typeface="Verdana" panose="020B0604030504040204" pitchFamily="34" charset="0"/>
                <a:ea typeface="Verdana" panose="020B0604030504040204" pitchFamily="34" charset="0"/>
                <a:cs typeface="Verdana" panose="020B0604030504040204" pitchFamily="34" charset="0"/>
              </a:rPr>
              <a:t> The two most widely used types of </a:t>
            </a:r>
            <a:r>
              <a:rPr lang="en-US" altLang="en-US" b="1" i="1" dirty="0">
                <a:latin typeface="Verdana" panose="020B0604030504040204" pitchFamily="34" charset="0"/>
                <a:ea typeface="Verdana" panose="020B0604030504040204" pitchFamily="34" charset="0"/>
                <a:cs typeface="Verdana" panose="020B0604030504040204" pitchFamily="34" charset="0"/>
              </a:rPr>
              <a:t>beam</a:t>
            </a:r>
            <a:r>
              <a:rPr lang="en-US" altLang="en-US" b="1" dirty="0">
                <a:latin typeface="Verdana" panose="020B0604030504040204" pitchFamily="34" charset="0"/>
                <a:ea typeface="Verdana" panose="020B0604030504040204" pitchFamily="34" charset="0"/>
                <a:cs typeface="Verdana" panose="020B0604030504040204" pitchFamily="34" charset="0"/>
              </a:rPr>
              <a:t> antennas are </a:t>
            </a:r>
            <a:r>
              <a:rPr lang="en-US" altLang="en-US" b="1" i="1" u="sng" dirty="0">
                <a:latin typeface="Verdana" panose="020B0604030504040204" pitchFamily="34" charset="0"/>
                <a:ea typeface="Verdana" panose="020B0604030504040204" pitchFamily="34" charset="0"/>
                <a:cs typeface="Verdana" panose="020B0604030504040204" pitchFamily="34" charset="0"/>
              </a:rPr>
              <a:t>Yagi's</a:t>
            </a:r>
            <a:r>
              <a:rPr lang="en-US" altLang="en-US" b="1" u="sng" dirty="0">
                <a:latin typeface="Verdana" panose="020B0604030504040204" pitchFamily="34" charset="0"/>
                <a:ea typeface="Verdana" panose="020B0604030504040204" pitchFamily="34" charset="0"/>
                <a:cs typeface="Verdana" panose="020B0604030504040204" pitchFamily="34" charset="0"/>
              </a:rPr>
              <a:t> </a:t>
            </a:r>
            <a:r>
              <a:rPr lang="en-US" altLang="en-US" b="1" dirty="0">
                <a:latin typeface="Verdana" panose="020B0604030504040204" pitchFamily="34" charset="0"/>
                <a:ea typeface="Verdana" panose="020B0604030504040204" pitchFamily="34" charset="0"/>
                <a:cs typeface="Verdana" panose="020B0604030504040204" pitchFamily="34" charset="0"/>
              </a:rPr>
              <a:t>and </a:t>
            </a:r>
            <a:r>
              <a:rPr lang="en-US" altLang="en-US" b="1" i="1" u="sng" dirty="0">
                <a:latin typeface="Verdana" panose="020B0604030504040204" pitchFamily="34" charset="0"/>
                <a:ea typeface="Verdana" panose="020B0604030504040204" pitchFamily="34" charset="0"/>
                <a:cs typeface="Verdana" panose="020B0604030504040204" pitchFamily="34" charset="0"/>
              </a:rPr>
              <a:t>quads</a:t>
            </a:r>
            <a:r>
              <a:rPr lang="en-US" altLang="en-US" b="1" dirty="0">
                <a:latin typeface="Verdana" panose="020B0604030504040204" pitchFamily="34" charset="0"/>
                <a:ea typeface="Verdana" panose="020B0604030504040204" pitchFamily="34" charset="0"/>
                <a:cs typeface="Verdana" panose="020B0604030504040204" pitchFamily="34" charset="0"/>
              </a:rPr>
              <a:t>.  </a:t>
            </a:r>
          </a:p>
        </p:txBody>
      </p:sp>
      <p:sp>
        <p:nvSpPr>
          <p:cNvPr id="7" name="Footer Placeholder 4">
            <a:extLst>
              <a:ext uri="{FF2B5EF4-FFF2-40B4-BE49-F238E27FC236}">
                <a16:creationId xmlns:a16="http://schemas.microsoft.com/office/drawing/2014/main" id="{5D0485DA-E0B9-4CD4-91A0-8F0AB8B1D809}"/>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30</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4">
            <a:extLst>
              <a:ext uri="{FF2B5EF4-FFF2-40B4-BE49-F238E27FC236}">
                <a16:creationId xmlns:a16="http://schemas.microsoft.com/office/drawing/2014/main" id="{3AF3D7BF-81A7-4FC9-8A19-77EB8F80829B}"/>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076968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endParaRPr lang="en-US" altLang="en-US" sz="2400" b="1" dirty="0">
              <a:latin typeface="Verdana" panose="020B0604030504040204" pitchFamily="34" charset="0"/>
              <a:ea typeface="Verdana" panose="020B0604030504040204" pitchFamily="34" charset="0"/>
              <a:cs typeface="Verdana" panose="020B0604030504040204" pitchFamily="34" charset="0"/>
            </a:endParaRPr>
          </a:p>
          <a:p>
            <a:pPr marL="457200" lvl="1" indent="0" eaLnBrk="1" hangingPunct="1">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			Beam Antennas</a:t>
            </a: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p:cNvPicPr>
            <a:picLocks noChangeAspect="1"/>
          </p:cNvPicPr>
          <p:nvPr/>
        </p:nvPicPr>
        <p:blipFill>
          <a:blip r:embed="rId2"/>
          <a:stretch>
            <a:fillRect/>
          </a:stretch>
        </p:blipFill>
        <p:spPr>
          <a:xfrm>
            <a:off x="685799" y="3324974"/>
            <a:ext cx="3004363" cy="2595937"/>
          </a:xfrm>
          <a:prstGeom prst="rect">
            <a:avLst/>
          </a:prstGeom>
        </p:spPr>
      </p:pic>
      <p:sp>
        <p:nvSpPr>
          <p:cNvPr id="11" name="TextBox 10"/>
          <p:cNvSpPr txBox="1"/>
          <p:nvPr/>
        </p:nvSpPr>
        <p:spPr>
          <a:xfrm>
            <a:off x="913183" y="2691563"/>
            <a:ext cx="2549596" cy="461665"/>
          </a:xfrm>
          <a:prstGeom prst="rect">
            <a:avLst/>
          </a:prstGeom>
          <a:noFill/>
        </p:spPr>
        <p:txBody>
          <a:bodyPr wrap="square" rtlCol="0">
            <a:spAutoFit/>
          </a:bodyPr>
          <a:lstStyle/>
          <a:p>
            <a:pPr algn="ctr"/>
            <a:r>
              <a:rPr lang="en-US" sz="2400" b="1" dirty="0">
                <a:latin typeface="Verdana" panose="020B0604030504040204" pitchFamily="34" charset="0"/>
                <a:ea typeface="Verdana" panose="020B0604030504040204" pitchFamily="34" charset="0"/>
                <a:cs typeface="Verdana" panose="020B0604030504040204" pitchFamily="34" charset="0"/>
              </a:rPr>
              <a:t>Yagi Antenna</a:t>
            </a:r>
          </a:p>
        </p:txBody>
      </p:sp>
      <p:pic>
        <p:nvPicPr>
          <p:cNvPr id="12" name="Picture 11"/>
          <p:cNvPicPr>
            <a:picLocks noChangeAspect="1"/>
          </p:cNvPicPr>
          <p:nvPr/>
        </p:nvPicPr>
        <p:blipFill>
          <a:blip r:embed="rId3"/>
          <a:stretch>
            <a:fillRect/>
          </a:stretch>
        </p:blipFill>
        <p:spPr>
          <a:xfrm>
            <a:off x="5397617" y="3307438"/>
            <a:ext cx="2598758" cy="2631011"/>
          </a:xfrm>
          <a:prstGeom prst="rect">
            <a:avLst/>
          </a:prstGeom>
        </p:spPr>
      </p:pic>
      <p:sp>
        <p:nvSpPr>
          <p:cNvPr id="13" name="TextBox 12"/>
          <p:cNvSpPr txBox="1"/>
          <p:nvPr/>
        </p:nvSpPr>
        <p:spPr>
          <a:xfrm>
            <a:off x="5262424" y="2690752"/>
            <a:ext cx="2733951" cy="461665"/>
          </a:xfrm>
          <a:prstGeom prst="rect">
            <a:avLst/>
          </a:prstGeom>
          <a:noFill/>
        </p:spPr>
        <p:txBody>
          <a:bodyPr wrap="square" rtlCol="0">
            <a:spAutoFit/>
          </a:bodyPr>
          <a:lstStyle/>
          <a:p>
            <a:pPr algn="ctr"/>
            <a:r>
              <a:rPr lang="en-US" sz="2400" b="1" dirty="0">
                <a:latin typeface="Verdana" panose="020B0604030504040204" pitchFamily="34" charset="0"/>
                <a:ea typeface="Verdana" panose="020B0604030504040204" pitchFamily="34" charset="0"/>
                <a:cs typeface="Verdana" panose="020B0604030504040204" pitchFamily="34" charset="0"/>
              </a:rPr>
              <a:t>Quad</a:t>
            </a:r>
            <a:r>
              <a:rPr lang="en-US" b="1" dirty="0">
                <a:latin typeface="Verdana" panose="020B0604030504040204" pitchFamily="34" charset="0"/>
                <a:ea typeface="Verdana" panose="020B0604030504040204" pitchFamily="34" charset="0"/>
                <a:cs typeface="Verdana" panose="020B0604030504040204" pitchFamily="34" charset="0"/>
              </a:rPr>
              <a:t> </a:t>
            </a:r>
            <a:r>
              <a:rPr lang="en-US" sz="2400" b="1" dirty="0">
                <a:latin typeface="Verdana" panose="020B0604030504040204" pitchFamily="34" charset="0"/>
                <a:ea typeface="Verdana" panose="020B0604030504040204" pitchFamily="34" charset="0"/>
                <a:cs typeface="Verdana" panose="020B0604030504040204" pitchFamily="34" charset="0"/>
              </a:rPr>
              <a:t>Antenna</a:t>
            </a:r>
          </a:p>
        </p:txBody>
      </p:sp>
      <p:sp>
        <p:nvSpPr>
          <p:cNvPr id="14" name="TextBox 13"/>
          <p:cNvSpPr txBox="1"/>
          <p:nvPr/>
        </p:nvSpPr>
        <p:spPr>
          <a:xfrm>
            <a:off x="3138758" y="6007776"/>
            <a:ext cx="2834640" cy="307777"/>
          </a:xfrm>
          <a:prstGeom prst="rect">
            <a:avLst/>
          </a:prstGeom>
          <a:noFill/>
        </p:spPr>
        <p:txBody>
          <a:bodyPr wrap="square" rtlCol="0">
            <a:spAutoFit/>
          </a:bodyPr>
          <a:lstStyle/>
          <a:p>
            <a:pPr algn="ctr"/>
            <a:r>
              <a:rPr lang="en-US" altLang="en-US" sz="1400" b="1" i="1" dirty="0">
                <a:solidFill>
                  <a:schemeClr val="bg1"/>
                </a:solidFill>
                <a:latin typeface="Verdana" panose="020B0604030504040204" pitchFamily="34" charset="0"/>
                <a:ea typeface="Verdana" panose="020B0604030504040204" pitchFamily="34" charset="0"/>
                <a:cs typeface="Verdana" panose="020B0604030504040204" pitchFamily="34" charset="0"/>
              </a:rPr>
              <a:t>Refer to Figure 4.12</a:t>
            </a:r>
            <a:endParaRPr lang="en-US" alt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5B1D8C18-B7C1-42E5-B1AB-3CB634852A12}"/>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31</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Footer Placeholder 4">
            <a:extLst>
              <a:ext uri="{FF2B5EF4-FFF2-40B4-BE49-F238E27FC236}">
                <a16:creationId xmlns:a16="http://schemas.microsoft.com/office/drawing/2014/main" id="{00E5FF2D-F2EB-4757-B356-2D4E39ABA03B}"/>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05306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Yagi Antennas</a:t>
            </a:r>
          </a:p>
          <a:p>
            <a:pPr marL="457200" lvl="1" indent="0" eaLnBrk="1" hangingPunct="1">
              <a:buNone/>
            </a:pPr>
            <a:endParaRPr lang="en-US" altLang="en-US" sz="20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406166" y="2518846"/>
            <a:ext cx="8213678" cy="646331"/>
          </a:xfrm>
          <a:prstGeom prst="rect">
            <a:avLst/>
          </a:prstGeom>
          <a:noFill/>
        </p:spPr>
        <p:txBody>
          <a:bodyPr wrap="square" rtlCol="0">
            <a:spAutoFit/>
          </a:bodyPr>
          <a:lstStyle/>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475437" y="2011015"/>
            <a:ext cx="3886296" cy="2308324"/>
          </a:xfrm>
          <a:prstGeom prst="rect">
            <a:avLst/>
          </a:prstGeom>
          <a:solidFill>
            <a:schemeClr val="bg2"/>
          </a:solidFill>
        </p:spPr>
        <p:txBody>
          <a:bodyPr wrap="square" rtlCol="0">
            <a:spAutoFit/>
          </a:bodyPr>
          <a:lstStyle/>
          <a:p>
            <a:pPr marL="0" lvl="2"/>
            <a:r>
              <a:rPr lang="en-US" altLang="en-US" b="1" dirty="0">
                <a:latin typeface="Verdana" panose="020B0604030504040204" pitchFamily="34" charset="0"/>
                <a:ea typeface="Verdana" panose="020B0604030504040204" pitchFamily="34" charset="0"/>
                <a:cs typeface="Verdana" panose="020B0604030504040204" pitchFamily="34" charset="0"/>
              </a:rPr>
              <a:t>The radiation pattern of a typical three element Yagi antenna with a driven element, reflector, and director that focus most of the antenna’s energy in one direction along the boom of the antenna.</a:t>
            </a:r>
          </a:p>
        </p:txBody>
      </p:sp>
      <p:sp>
        <p:nvSpPr>
          <p:cNvPr id="13" name="TextBox 12"/>
          <p:cNvSpPr txBox="1"/>
          <p:nvPr/>
        </p:nvSpPr>
        <p:spPr>
          <a:xfrm>
            <a:off x="623759" y="5192141"/>
            <a:ext cx="6668399" cy="1200329"/>
          </a:xfrm>
          <a:prstGeom prst="rect">
            <a:avLst/>
          </a:prstGeom>
          <a:solidFill>
            <a:schemeClr val="bg2"/>
          </a:solidFill>
        </p:spPr>
        <p:txBody>
          <a:bodyPr wrap="square" rtlCol="0">
            <a:spAutoFit/>
          </a:bodyPr>
          <a:lstStyle/>
          <a:p>
            <a:pPr eaLnBrk="1" hangingPunct="1"/>
            <a:r>
              <a:rPr lang="en-US" altLang="en-US" b="1" dirty="0">
                <a:latin typeface="Verdana" panose="020B0604030504040204" pitchFamily="34" charset="0"/>
                <a:ea typeface="Verdana" panose="020B0604030504040204" pitchFamily="34" charset="0"/>
                <a:cs typeface="Verdana" panose="020B0604030504040204" pitchFamily="34" charset="0"/>
              </a:rPr>
              <a:t>Horizontally polarized Yagis and quads are usually used for long-distance communications, especially for weak signal SSB and CW contacts on the VHF and UHF bands.</a:t>
            </a:r>
          </a:p>
        </p:txBody>
      </p:sp>
      <p:sp>
        <p:nvSpPr>
          <p:cNvPr id="15" name="Rectangle 14"/>
          <p:cNvSpPr/>
          <p:nvPr/>
        </p:nvSpPr>
        <p:spPr>
          <a:xfrm>
            <a:off x="7474638" y="5443571"/>
            <a:ext cx="1145206" cy="771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Verdana" panose="020B0604030504040204" pitchFamily="34" charset="0"/>
                <a:ea typeface="Verdana" panose="020B0604030504040204" pitchFamily="34" charset="0"/>
                <a:cs typeface="Verdana" panose="020B0604030504040204" pitchFamily="34" charset="0"/>
              </a:rPr>
              <a:t>Adapted from Figure 4.13</a:t>
            </a:r>
          </a:p>
        </p:txBody>
      </p:sp>
      <p:pic>
        <p:nvPicPr>
          <p:cNvPr id="8" name="Picture 7"/>
          <p:cNvPicPr>
            <a:picLocks noChangeAspect="1"/>
          </p:cNvPicPr>
          <p:nvPr/>
        </p:nvPicPr>
        <p:blipFill>
          <a:blip r:embed="rId2"/>
          <a:stretch>
            <a:fillRect/>
          </a:stretch>
        </p:blipFill>
        <p:spPr>
          <a:xfrm>
            <a:off x="4627799" y="2003482"/>
            <a:ext cx="3777012" cy="3082297"/>
          </a:xfrm>
          <a:prstGeom prst="rect">
            <a:avLst/>
          </a:prstGeom>
        </p:spPr>
      </p:pic>
      <p:sp>
        <p:nvSpPr>
          <p:cNvPr id="14" name="Footer Placeholder 4">
            <a:extLst>
              <a:ext uri="{FF2B5EF4-FFF2-40B4-BE49-F238E27FC236}">
                <a16:creationId xmlns:a16="http://schemas.microsoft.com/office/drawing/2014/main" id="{0FE706C6-B36B-4741-81B2-6AE6CF444346}"/>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32</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C0A8EC57-AF39-4810-89DD-DBAF1F8A3481}"/>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525075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endParaRPr lang="en-US" sz="3200" b="1" dirty="0">
              <a:solidFill>
                <a:schemeClr val="bg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06166" y="1524001"/>
            <a:ext cx="8229600" cy="5333999"/>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                                       .</a:t>
            </a:r>
          </a:p>
        </p:txBody>
      </p:sp>
      <p:sp>
        <p:nvSpPr>
          <p:cNvPr id="5" name="TextBox 4"/>
          <p:cNvSpPr txBox="1"/>
          <p:nvPr/>
        </p:nvSpPr>
        <p:spPr>
          <a:xfrm>
            <a:off x="1267347" y="1595735"/>
            <a:ext cx="6771753" cy="461665"/>
          </a:xfrm>
          <a:prstGeom prst="rect">
            <a:avLst/>
          </a:prstGeom>
          <a:solidFill>
            <a:schemeClr val="accent3"/>
          </a:solidFill>
        </p:spPr>
        <p:txBody>
          <a:bodyPr wrap="square" rtlCol="0">
            <a:spAutoFit/>
          </a:bodyPr>
          <a:lstStyle/>
          <a:p>
            <a:pPr algn="ctr" eaLnBrk="1" hangingPunct="1"/>
            <a:r>
              <a:rPr lang="en-US" altLang="en-US" sz="2400" b="1" dirty="0">
                <a:latin typeface="Verdana" panose="020B0604030504040204" pitchFamily="34" charset="0"/>
                <a:ea typeface="Verdana" panose="020B0604030504040204" pitchFamily="34" charset="0"/>
                <a:cs typeface="Verdana" panose="020B0604030504040204" pitchFamily="34" charset="0"/>
              </a:rPr>
              <a:t>Feed Line Selection and Maintenance</a:t>
            </a:r>
            <a:endParaRPr lang="en-US" alt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406166" y="2518846"/>
            <a:ext cx="8213678" cy="646331"/>
          </a:xfrm>
          <a:prstGeom prst="rect">
            <a:avLst/>
          </a:prstGeom>
          <a:noFill/>
        </p:spPr>
        <p:txBody>
          <a:bodyPr wrap="square" rtlCol="0">
            <a:spAutoFit/>
          </a:bodyPr>
          <a:lstStyle/>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715704" y="2137860"/>
            <a:ext cx="7594600" cy="1477328"/>
          </a:xfrm>
          <a:prstGeom prst="rect">
            <a:avLst/>
          </a:prstGeom>
          <a:solidFill>
            <a:schemeClr val="bg2"/>
          </a:solidFill>
        </p:spPr>
        <p:txBody>
          <a:bodyPr wrap="square" rtlCol="0">
            <a:spAutoFit/>
          </a:bodyPr>
          <a:lstStyle/>
          <a:p>
            <a:pPr marL="285750" indent="-285750" eaLnBrk="1" hangingPunct="1">
              <a:buClr>
                <a:srgbClr val="FF0000"/>
              </a:buClr>
              <a:buFont typeface="Courier New" panose="02070309020205020404" pitchFamily="49" charset="0"/>
              <a:buChar char="o"/>
            </a:pPr>
            <a:r>
              <a:rPr lang="en-US" altLang="en-US" b="1" dirty="0">
                <a:latin typeface="Verdana" panose="020B0604030504040204" pitchFamily="34" charset="0"/>
                <a:ea typeface="Verdana" panose="020B0604030504040204" pitchFamily="34" charset="0"/>
                <a:cs typeface="Verdana" panose="020B0604030504040204" pitchFamily="34" charset="0"/>
              </a:rPr>
              <a:t>Next to characteristic impedance, the most important characteristic of coax is feed line loss. </a:t>
            </a:r>
          </a:p>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marL="285750" indent="-285750" eaLnBrk="1" hangingPunct="1">
              <a:spcBef>
                <a:spcPts val="0"/>
              </a:spcBef>
              <a:buClr>
                <a:srgbClr val="FF0000"/>
              </a:buClr>
              <a:buFont typeface="Courier New" panose="02070309020205020404" pitchFamily="49" charset="0"/>
              <a:buChar char="o"/>
            </a:pPr>
            <a:r>
              <a:rPr lang="en-US" b="1" dirty="0">
                <a:latin typeface="Verdana" panose="020B0604030504040204" pitchFamily="34" charset="0"/>
                <a:ea typeface="Verdana" panose="020B0604030504040204" pitchFamily="34" charset="0"/>
                <a:cs typeface="Verdana" panose="020B0604030504040204" pitchFamily="34" charset="0"/>
              </a:rPr>
              <a:t>Loss is specified in dB per 100 feet of cable at a specific frequency.</a:t>
            </a:r>
          </a:p>
        </p:txBody>
      </p:sp>
      <p:sp>
        <p:nvSpPr>
          <p:cNvPr id="12" name="Footer Placeholder 4">
            <a:extLst>
              <a:ext uri="{FF2B5EF4-FFF2-40B4-BE49-F238E27FC236}">
                <a16:creationId xmlns:a16="http://schemas.microsoft.com/office/drawing/2014/main" id="{20715B4B-4601-421B-8604-71DFC3A33484}"/>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33</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53FBF077-AD6C-4037-B4B2-D6414AB4356A}"/>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pic>
        <p:nvPicPr>
          <p:cNvPr id="8" name="Picture 7">
            <a:extLst>
              <a:ext uri="{FF2B5EF4-FFF2-40B4-BE49-F238E27FC236}">
                <a16:creationId xmlns:a16="http://schemas.microsoft.com/office/drawing/2014/main" id="{57D0B8E2-60B6-42A1-88A5-73033111EBCB}"/>
              </a:ext>
            </a:extLst>
          </p:cNvPr>
          <p:cNvPicPr>
            <a:picLocks noChangeAspect="1"/>
          </p:cNvPicPr>
          <p:nvPr/>
        </p:nvPicPr>
        <p:blipFill>
          <a:blip r:embed="rId2"/>
          <a:stretch>
            <a:fillRect/>
          </a:stretch>
        </p:blipFill>
        <p:spPr>
          <a:xfrm>
            <a:off x="1993290" y="3733800"/>
            <a:ext cx="5319866" cy="2849562"/>
          </a:xfrm>
          <a:prstGeom prst="rect">
            <a:avLst/>
          </a:prstGeom>
          <a:ln w="25400">
            <a:solidFill>
              <a:schemeClr val="tx1"/>
            </a:solidFill>
          </a:ln>
        </p:spPr>
      </p:pic>
    </p:spTree>
    <p:extLst>
      <p:ext uri="{BB962C8B-B14F-4D97-AF65-F5344CB8AC3E}">
        <p14:creationId xmlns:p14="http://schemas.microsoft.com/office/powerpoint/2010/main" val="2727458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endParaRPr lang="en-US" sz="3200" b="1" dirty="0">
              <a:solidFill>
                <a:schemeClr val="bg1"/>
              </a:solidFill>
              <a:highlight>
                <a:srgbClr val="00FFFF"/>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278" y="1524000"/>
            <a:ext cx="8229600" cy="5334000"/>
          </a:xfrm>
          <a:gradFill flip="none" rotWithShape="1">
            <a:gsLst>
              <a:gs pos="2000">
                <a:schemeClr val="accent3">
                  <a:lumMod val="67000"/>
                </a:schemeClr>
              </a:gs>
              <a:gs pos="46000">
                <a:schemeClr val="accent3">
                  <a:lumMod val="97000"/>
                  <a:lumOff val="3000"/>
                </a:schemeClr>
              </a:gs>
              <a:gs pos="100000">
                <a:schemeClr val="accent3">
                  <a:lumMod val="60000"/>
                  <a:lumOff val="40000"/>
                </a:schemeClr>
              </a:gs>
            </a:gsLst>
            <a:lin ang="16200000" scaled="1"/>
            <a:tileRect/>
          </a:gradFill>
        </p:spPr>
        <p:txBody>
          <a:bodyPr/>
          <a:lstStyle/>
          <a:p>
            <a:pPr marL="457200" lvl="1" indent="0" eaLnBrk="1" hangingPunct="1">
              <a:buNone/>
            </a:pPr>
            <a:r>
              <a:rPr lang="en-US" altLang="en-US" sz="2000" b="1" dirty="0">
                <a:latin typeface="Verdana" panose="020B0604030504040204" pitchFamily="34" charset="0"/>
                <a:ea typeface="Verdana" panose="020B0604030504040204" pitchFamily="34" charset="0"/>
                <a:cs typeface="Verdana" panose="020B0604030504040204" pitchFamily="34" charset="0"/>
              </a:rPr>
              <a:t>                                       .</a:t>
            </a:r>
          </a:p>
        </p:txBody>
      </p:sp>
      <p:sp>
        <p:nvSpPr>
          <p:cNvPr id="5" name="TextBox 4"/>
          <p:cNvSpPr txBox="1"/>
          <p:nvPr/>
        </p:nvSpPr>
        <p:spPr>
          <a:xfrm>
            <a:off x="1267347" y="1595735"/>
            <a:ext cx="6771753" cy="461665"/>
          </a:xfrm>
          <a:prstGeom prst="rect">
            <a:avLst/>
          </a:prstGeom>
          <a:solidFill>
            <a:schemeClr val="accent3"/>
          </a:solidFill>
        </p:spPr>
        <p:txBody>
          <a:bodyPr wrap="square" rtlCol="0">
            <a:spAutoFit/>
          </a:bodyPr>
          <a:lstStyle/>
          <a:p>
            <a:pPr algn="ctr" eaLnBrk="1" hangingPunct="1"/>
            <a:r>
              <a:rPr lang="en-US" altLang="en-US" sz="2400" b="1" dirty="0">
                <a:latin typeface="Verdana" panose="020B0604030504040204" pitchFamily="34" charset="0"/>
                <a:ea typeface="Verdana" panose="020B0604030504040204" pitchFamily="34" charset="0"/>
                <a:cs typeface="Verdana" panose="020B0604030504040204" pitchFamily="34" charset="0"/>
              </a:rPr>
              <a:t>Feed Line Selection and Maintenance</a:t>
            </a:r>
            <a:endParaRPr lang="en-US" altLang="en-US" sz="24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406166" y="2518846"/>
            <a:ext cx="8213678" cy="646331"/>
          </a:xfrm>
          <a:prstGeom prst="rect">
            <a:avLst/>
          </a:prstGeom>
          <a:noFill/>
        </p:spPr>
        <p:txBody>
          <a:bodyPr wrap="square" rtlCol="0">
            <a:spAutoFit/>
          </a:bodyPr>
          <a:lstStyle/>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a:p>
            <a:pPr eaLnBrk="1" hangingPunct="1"/>
            <a:endParaRPr lang="en-US" alt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558944" y="2676407"/>
            <a:ext cx="3259326" cy="2862322"/>
          </a:xfrm>
          <a:prstGeom prst="rect">
            <a:avLst/>
          </a:prstGeom>
          <a:solidFill>
            <a:schemeClr val="bg2"/>
          </a:solidFill>
        </p:spPr>
        <p:txBody>
          <a:bodyPr wrap="square" rtlCol="0">
            <a:spAutoFit/>
          </a:bodyPr>
          <a:lstStyle/>
          <a:p>
            <a:pPr marL="285750" indent="-285750" eaLnBrk="1" hangingPunct="1">
              <a:buClr>
                <a:srgbClr val="FF0000"/>
              </a:buClr>
              <a:buFont typeface="Wingdings" panose="05000000000000000000" pitchFamily="2" charset="2"/>
              <a:buChar char="ü"/>
              <a:defRPr/>
            </a:pPr>
            <a:r>
              <a:rPr lang="en-US" b="1" dirty="0">
                <a:latin typeface="Verdana" panose="020B0604030504040204" pitchFamily="34" charset="0"/>
                <a:ea typeface="Verdana" panose="020B0604030504040204" pitchFamily="34" charset="0"/>
                <a:cs typeface="Verdana" panose="020B0604030504040204" pitchFamily="34" charset="0"/>
              </a:rPr>
              <a:t>The UHF series of connectors, also called PL 259s, are the most widely used for HF equipment. </a:t>
            </a:r>
          </a:p>
          <a:p>
            <a:pPr marL="285750" indent="-285750" eaLnBrk="1" hangingPunct="1">
              <a:buClr>
                <a:srgbClr val="FF0000"/>
              </a:buClr>
              <a:buFont typeface="Courier New" panose="02070309020205020404" pitchFamily="49" charset="0"/>
              <a:buChar char="o"/>
              <a:defRPr/>
            </a:pPr>
            <a:endParaRPr lang="en-US" b="1" dirty="0">
              <a:latin typeface="Verdana" panose="020B0604030504040204" pitchFamily="34" charset="0"/>
              <a:ea typeface="Verdana" panose="020B0604030504040204" pitchFamily="34" charset="0"/>
              <a:cs typeface="Verdana" panose="020B0604030504040204" pitchFamily="34" charset="0"/>
            </a:endParaRPr>
          </a:p>
          <a:p>
            <a:pPr marL="285750" indent="-285750" eaLnBrk="1" hangingPunct="1">
              <a:buClr>
                <a:srgbClr val="FF0000"/>
              </a:buClr>
              <a:buFont typeface="Wingdings" panose="05000000000000000000" pitchFamily="2" charset="2"/>
              <a:buChar char="ü"/>
              <a:defRPr/>
            </a:pPr>
            <a:r>
              <a:rPr lang="en-US" b="1" dirty="0">
                <a:latin typeface="Verdana" panose="020B0604030504040204" pitchFamily="34" charset="0"/>
                <a:ea typeface="Verdana" panose="020B0604030504040204" pitchFamily="34" charset="0"/>
                <a:cs typeface="Verdana" panose="020B0604030504040204" pitchFamily="34" charset="0"/>
              </a:rPr>
              <a:t>For frequencies above 400 MHz, the type N connectors are used.</a:t>
            </a:r>
          </a:p>
        </p:txBody>
      </p:sp>
      <p:sp>
        <p:nvSpPr>
          <p:cNvPr id="15" name="Rectangle 14"/>
          <p:cNvSpPr/>
          <p:nvPr/>
        </p:nvSpPr>
        <p:spPr>
          <a:xfrm>
            <a:off x="1113064" y="5645091"/>
            <a:ext cx="164592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Verdana" panose="020B0604030504040204" pitchFamily="34" charset="0"/>
                <a:ea typeface="Verdana" panose="020B0604030504040204" pitchFamily="34" charset="0"/>
                <a:cs typeface="Verdana" panose="020B0604030504040204" pitchFamily="34" charset="0"/>
              </a:rPr>
              <a:t>Also refer to Figure 4.15</a:t>
            </a:r>
          </a:p>
        </p:txBody>
      </p:sp>
      <p:pic>
        <p:nvPicPr>
          <p:cNvPr id="7" name="Picture 6"/>
          <p:cNvPicPr>
            <a:picLocks noChangeAspect="1"/>
          </p:cNvPicPr>
          <p:nvPr/>
        </p:nvPicPr>
        <p:blipFill>
          <a:blip r:embed="rId2"/>
          <a:stretch>
            <a:fillRect/>
          </a:stretch>
        </p:blipFill>
        <p:spPr>
          <a:xfrm>
            <a:off x="3928581" y="2676407"/>
            <a:ext cx="4580952" cy="3672074"/>
          </a:xfrm>
          <a:prstGeom prst="rect">
            <a:avLst/>
          </a:prstGeom>
          <a:ln w="41275">
            <a:solidFill>
              <a:schemeClr val="accent4">
                <a:lumMod val="50000"/>
              </a:schemeClr>
            </a:solidFill>
          </a:ln>
        </p:spPr>
      </p:pic>
      <p:sp>
        <p:nvSpPr>
          <p:cNvPr id="8" name="TextBox 7"/>
          <p:cNvSpPr txBox="1"/>
          <p:nvPr/>
        </p:nvSpPr>
        <p:spPr>
          <a:xfrm>
            <a:off x="457200" y="2012494"/>
            <a:ext cx="8453172" cy="400110"/>
          </a:xfrm>
          <a:prstGeom prst="rect">
            <a:avLst/>
          </a:prstGeom>
          <a:noFill/>
        </p:spPr>
        <p:txBody>
          <a:bodyPr wrap="square" rtlCol="0">
            <a:spAutoFit/>
          </a:bodyPr>
          <a:lstStyle/>
          <a:p>
            <a:pPr eaLnBrk="1" hangingPunct="1">
              <a:buClr>
                <a:srgbClr val="FF0000"/>
              </a:buClr>
              <a:defRPr/>
            </a:pPr>
            <a:r>
              <a:rPr lang="en-US" sz="2000" b="1" dirty="0">
                <a:latin typeface="Verdana" panose="020B0604030504040204" pitchFamily="34" charset="0"/>
                <a:ea typeface="Verdana" panose="020B0604030504040204" pitchFamily="34" charset="0"/>
                <a:cs typeface="Verdana" panose="020B0604030504040204" pitchFamily="34" charset="0"/>
              </a:rPr>
              <a:t>There are several common types of coaxial connectors.</a:t>
            </a:r>
          </a:p>
        </p:txBody>
      </p:sp>
      <p:sp>
        <p:nvSpPr>
          <p:cNvPr id="13" name="Footer Placeholder 4">
            <a:extLst>
              <a:ext uri="{FF2B5EF4-FFF2-40B4-BE49-F238E27FC236}">
                <a16:creationId xmlns:a16="http://schemas.microsoft.com/office/drawing/2014/main" id="{3AA4FC0A-4FAC-4F93-A061-7912A352A0B9}"/>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34</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4">
            <a:extLst>
              <a:ext uri="{FF2B5EF4-FFF2-40B4-BE49-F238E27FC236}">
                <a16:creationId xmlns:a16="http://schemas.microsoft.com/office/drawing/2014/main" id="{FFFE8867-9333-4114-B2F7-2E6BDE3A0496}"/>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550676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5" name="TextBox 4"/>
          <p:cNvSpPr txBox="1"/>
          <p:nvPr/>
        </p:nvSpPr>
        <p:spPr>
          <a:xfrm>
            <a:off x="1603378" y="1595735"/>
            <a:ext cx="5819253" cy="461665"/>
          </a:xfrm>
          <a:prstGeom prst="rect">
            <a:avLst/>
          </a:prstGeom>
          <a:solidFill>
            <a:schemeClr val="accent3"/>
          </a:solidFill>
        </p:spPr>
        <p:txBody>
          <a:bodyPr wrap="square" rtlCol="0">
            <a:spAutoFit/>
          </a:bodyPr>
          <a:lstStyle/>
          <a:p>
            <a:pPr lvl="1" algn="ctr" eaLnBrk="1" hangingPunct="1"/>
            <a:r>
              <a:rPr lang="en-US" altLang="en-US" sz="2400" b="1" dirty="0">
                <a:latin typeface="Verdana" panose="020B0604030504040204" pitchFamily="34" charset="0"/>
                <a:ea typeface="Verdana" panose="020B0604030504040204" pitchFamily="34" charset="0"/>
                <a:cs typeface="Verdana" panose="020B0604030504040204" pitchFamily="34" charset="0"/>
              </a:rPr>
              <a:t>SWR Meters and Wattmeters</a:t>
            </a:r>
          </a:p>
        </p:txBody>
      </p:sp>
      <p:sp>
        <p:nvSpPr>
          <p:cNvPr id="11" name="TextBox 10"/>
          <p:cNvSpPr txBox="1"/>
          <p:nvPr/>
        </p:nvSpPr>
        <p:spPr>
          <a:xfrm>
            <a:off x="685800" y="2192411"/>
            <a:ext cx="3259326" cy="1754326"/>
          </a:xfrm>
          <a:prstGeom prst="rect">
            <a:avLst/>
          </a:prstGeom>
          <a:solidFill>
            <a:schemeClr val="bg2"/>
          </a:solidFill>
        </p:spPr>
        <p:txBody>
          <a:bodyPr wrap="square" rtlCol="0">
            <a:spAutoFit/>
          </a:bodyPr>
          <a:lstStyle/>
          <a:p>
            <a:pPr marL="0" lvl="2" eaLnBrk="1" hangingPunct="1">
              <a:buClr>
                <a:srgbClr val="FF0000"/>
              </a:buClr>
              <a:defRPr/>
            </a:pPr>
            <a:r>
              <a:rPr lang="en-US" altLang="en-US" b="1" dirty="0">
                <a:latin typeface="Verdana" panose="020B0604030504040204" pitchFamily="34" charset="0"/>
                <a:ea typeface="Verdana" panose="020B0604030504040204" pitchFamily="34" charset="0"/>
                <a:cs typeface="Verdana" panose="020B0604030504040204" pitchFamily="34" charset="0"/>
              </a:rPr>
              <a:t>The </a:t>
            </a:r>
            <a:r>
              <a:rPr lang="en-US" altLang="en-US" b="1" i="1" dirty="0">
                <a:solidFill>
                  <a:srgbClr val="FF0000"/>
                </a:solidFill>
                <a:latin typeface="Verdana" panose="020B0604030504040204" pitchFamily="34" charset="0"/>
                <a:ea typeface="Verdana" panose="020B0604030504040204" pitchFamily="34" charset="0"/>
                <a:cs typeface="Verdana" panose="020B0604030504040204" pitchFamily="34" charset="0"/>
              </a:rPr>
              <a:t>SWR meter</a:t>
            </a:r>
            <a:r>
              <a:rPr lang="en-US" alt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en-US" b="1" dirty="0">
                <a:latin typeface="Verdana" panose="020B0604030504040204" pitchFamily="34" charset="0"/>
                <a:ea typeface="Verdana" panose="020B0604030504040204" pitchFamily="34" charset="0"/>
                <a:cs typeface="Verdana" panose="020B0604030504040204" pitchFamily="34" charset="0"/>
              </a:rPr>
              <a:t>measures power flowing toward the antenna (forward) and toward the transmitter (reflected or reverse).</a:t>
            </a:r>
          </a:p>
        </p:txBody>
      </p:sp>
      <p:sp>
        <p:nvSpPr>
          <p:cNvPr id="9" name="TextBox 8"/>
          <p:cNvSpPr txBox="1"/>
          <p:nvPr/>
        </p:nvSpPr>
        <p:spPr>
          <a:xfrm>
            <a:off x="4572000" y="2092027"/>
            <a:ext cx="3902122" cy="2585323"/>
          </a:xfrm>
          <a:prstGeom prst="rect">
            <a:avLst/>
          </a:prstGeom>
          <a:solidFill>
            <a:schemeClr val="bg2"/>
          </a:solidFill>
        </p:spPr>
        <p:txBody>
          <a:bodyPr wrap="square" rtlCol="0">
            <a:spAutoFit/>
          </a:bodyPr>
          <a:lstStyle/>
          <a:p>
            <a:pPr eaLnBrk="1" hangingPunct="1"/>
            <a:r>
              <a:rPr lang="en-US" altLang="en-US" b="1" i="1" dirty="0">
                <a:solidFill>
                  <a:srgbClr val="FF0000"/>
                </a:solidFill>
                <a:latin typeface="Verdana" panose="020B0604030504040204" pitchFamily="34" charset="0"/>
                <a:ea typeface="Verdana" panose="020B0604030504040204" pitchFamily="34" charset="0"/>
                <a:cs typeface="Verdana" panose="020B0604030504040204" pitchFamily="34" charset="0"/>
              </a:rPr>
              <a:t>Wattmeters</a:t>
            </a:r>
            <a:r>
              <a:rPr lang="en-US" altLang="en-US" b="1" dirty="0">
                <a:latin typeface="Verdana" panose="020B0604030504040204" pitchFamily="34" charset="0"/>
                <a:ea typeface="Verdana" panose="020B0604030504040204" pitchFamily="34" charset="0"/>
                <a:cs typeface="Verdana" panose="020B0604030504040204" pitchFamily="34" charset="0"/>
              </a:rPr>
              <a:t> measure power in a feed line and can be placed in the line to read power flowing in either direction. The operator can then convert the forward and reflected power readings to SWR by using a table or formula. </a:t>
            </a:r>
          </a:p>
        </p:txBody>
      </p:sp>
      <p:pic>
        <p:nvPicPr>
          <p:cNvPr id="10" name="Picture 9"/>
          <p:cNvPicPr>
            <a:picLocks noChangeAspect="1"/>
          </p:cNvPicPr>
          <p:nvPr/>
        </p:nvPicPr>
        <p:blipFill>
          <a:blip r:embed="rId2"/>
          <a:stretch>
            <a:fillRect/>
          </a:stretch>
        </p:blipFill>
        <p:spPr>
          <a:xfrm>
            <a:off x="280987" y="4654413"/>
            <a:ext cx="3647417" cy="1884499"/>
          </a:xfrm>
          <a:prstGeom prst="rect">
            <a:avLst/>
          </a:prstGeom>
        </p:spPr>
      </p:pic>
      <p:pic>
        <p:nvPicPr>
          <p:cNvPr id="12" name="Picture 11"/>
          <p:cNvPicPr>
            <a:picLocks noChangeAspect="1"/>
          </p:cNvPicPr>
          <p:nvPr/>
        </p:nvPicPr>
        <p:blipFill>
          <a:blip r:embed="rId3"/>
          <a:stretch>
            <a:fillRect/>
          </a:stretch>
        </p:blipFill>
        <p:spPr>
          <a:xfrm>
            <a:off x="5410200" y="4677350"/>
            <a:ext cx="1741120" cy="1934578"/>
          </a:xfrm>
          <a:prstGeom prst="rect">
            <a:avLst/>
          </a:prstGeom>
        </p:spPr>
      </p:pic>
      <p:sp>
        <p:nvSpPr>
          <p:cNvPr id="14" name="Footer Placeholder 4">
            <a:extLst>
              <a:ext uri="{FF2B5EF4-FFF2-40B4-BE49-F238E27FC236}">
                <a16:creationId xmlns:a16="http://schemas.microsoft.com/office/drawing/2014/main" id="{A031E7CF-B53A-4625-B09E-B7E5AD9CED71}"/>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35</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Footer Placeholder 4">
            <a:extLst>
              <a:ext uri="{FF2B5EF4-FFF2-40B4-BE49-F238E27FC236}">
                <a16:creationId xmlns:a16="http://schemas.microsoft.com/office/drawing/2014/main" id="{05DE47A5-4AEA-4EE9-86E1-31F0761D696F}"/>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487844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a:lstStyle/>
          <a:p>
            <a:pPr marL="0" lvl="1" indent="0">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      Antenna Tuners and Antenna Analyzers</a:t>
            </a:r>
          </a:p>
        </p:txBody>
      </p:sp>
      <p:sp>
        <p:nvSpPr>
          <p:cNvPr id="5"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7" name="TextBox 6"/>
          <p:cNvSpPr txBox="1"/>
          <p:nvPr/>
        </p:nvSpPr>
        <p:spPr>
          <a:xfrm>
            <a:off x="3105309" y="2209800"/>
            <a:ext cx="2933381" cy="400110"/>
          </a:xfrm>
          <a:prstGeom prst="rect">
            <a:avLst/>
          </a:prstGeom>
          <a:solidFill>
            <a:schemeClr val="accent1">
              <a:lumMod val="20000"/>
              <a:lumOff val="80000"/>
            </a:schemeClr>
          </a:solidFill>
        </p:spPr>
        <p:txBody>
          <a:bodyPr wrap="square" rtlCol="0">
            <a:spAutoFit/>
          </a:bodyPr>
          <a:lstStyle/>
          <a:p>
            <a:r>
              <a:rPr lang="en-US" altLang="en-US" sz="2000" b="1" dirty="0">
                <a:latin typeface="Verdana" panose="020B0604030504040204" pitchFamily="34" charset="0"/>
                <a:ea typeface="Verdana" panose="020B0604030504040204" pitchFamily="34" charset="0"/>
                <a:cs typeface="Verdana" panose="020B0604030504040204" pitchFamily="34" charset="0"/>
              </a:rPr>
              <a:t>Antenna Analyzers</a:t>
            </a:r>
            <a:endParaRPr lang="en-US" sz="2000" dirty="0"/>
          </a:p>
        </p:txBody>
      </p:sp>
      <p:sp>
        <p:nvSpPr>
          <p:cNvPr id="15" name="TextBox 14"/>
          <p:cNvSpPr txBox="1"/>
          <p:nvPr/>
        </p:nvSpPr>
        <p:spPr>
          <a:xfrm>
            <a:off x="666909" y="2792472"/>
            <a:ext cx="4876800" cy="3785652"/>
          </a:xfrm>
          <a:prstGeom prst="rect">
            <a:avLst/>
          </a:prstGeom>
          <a:solidFill>
            <a:schemeClr val="bg2"/>
          </a:solidFill>
        </p:spPr>
        <p:txBody>
          <a:bodyPr wrap="square" rtlCol="0">
            <a:spAutoFit/>
          </a:bodyPr>
          <a:lstStyle/>
          <a:p>
            <a:pPr eaLnBrk="1" hangingPunct="1"/>
            <a:r>
              <a:rPr lang="en-US" altLang="en-US" sz="2000" b="1" dirty="0">
                <a:latin typeface="Verdana" panose="020B0604030504040204" pitchFamily="34" charset="0"/>
                <a:ea typeface="Verdana" panose="020B0604030504040204" pitchFamily="34" charset="0"/>
                <a:cs typeface="Verdana" panose="020B0604030504040204" pitchFamily="34" charset="0"/>
              </a:rPr>
              <a:t>An </a:t>
            </a:r>
            <a:r>
              <a:rPr lang="en-US" altLang="en-US" sz="2000" b="1" i="1" dirty="0">
                <a:solidFill>
                  <a:srgbClr val="FF0000"/>
                </a:solidFill>
                <a:latin typeface="Verdana" panose="020B0604030504040204" pitchFamily="34" charset="0"/>
                <a:ea typeface="Verdana" panose="020B0604030504040204" pitchFamily="34" charset="0"/>
                <a:cs typeface="Verdana" panose="020B0604030504040204" pitchFamily="34" charset="0"/>
              </a:rPr>
              <a:t>antenna analyzer</a:t>
            </a:r>
            <a:r>
              <a:rPr lang="en-US" alt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en-US" sz="2000" b="1" dirty="0">
                <a:latin typeface="Verdana" panose="020B0604030504040204" pitchFamily="34" charset="0"/>
                <a:ea typeface="Verdana" panose="020B0604030504040204" pitchFamily="34" charset="0"/>
                <a:cs typeface="Verdana" panose="020B0604030504040204" pitchFamily="34" charset="0"/>
              </a:rPr>
              <a:t>is used to measure an antenna system without using a transmitter whose signal might cause interference.  It can be connected to a feed line in place of an SWR meter or directly to an antenna.</a:t>
            </a:r>
          </a:p>
          <a:p>
            <a:pPr eaLnBrk="1" hangingPunct="1"/>
            <a:endParaRPr lang="en-US" altLang="en-US" sz="2000" b="1" dirty="0">
              <a:latin typeface="Verdana" panose="020B0604030504040204" pitchFamily="34" charset="0"/>
              <a:ea typeface="Verdana" panose="020B0604030504040204" pitchFamily="34" charset="0"/>
              <a:cs typeface="Verdana" panose="020B0604030504040204" pitchFamily="34" charset="0"/>
            </a:endParaRPr>
          </a:p>
          <a:p>
            <a:pPr eaLnBrk="1" hangingPunct="1"/>
            <a:r>
              <a:rPr lang="en-US" altLang="en-US" sz="2000" b="1" dirty="0">
                <a:latin typeface="Verdana" panose="020B0604030504040204" pitchFamily="34" charset="0"/>
                <a:ea typeface="Verdana" panose="020B0604030504040204" pitchFamily="34" charset="0"/>
                <a:cs typeface="Verdana" panose="020B0604030504040204" pitchFamily="34" charset="0"/>
              </a:rPr>
              <a:t>An </a:t>
            </a:r>
            <a:r>
              <a:rPr lang="en-US" altLang="en-US" sz="2000" b="1" i="1" dirty="0">
                <a:solidFill>
                  <a:srgbClr val="FF0000"/>
                </a:solidFill>
                <a:latin typeface="Verdana" panose="020B0604030504040204" pitchFamily="34" charset="0"/>
                <a:ea typeface="Verdana" panose="020B0604030504040204" pitchFamily="34" charset="0"/>
                <a:cs typeface="Verdana" panose="020B0604030504040204" pitchFamily="34" charset="0"/>
              </a:rPr>
              <a:t>antenna analyzer</a:t>
            </a:r>
            <a:r>
              <a:rPr lang="en-US" alt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en-US" sz="2000" b="1" dirty="0">
                <a:latin typeface="Verdana" panose="020B0604030504040204" pitchFamily="34" charset="0"/>
                <a:ea typeface="Verdana" panose="020B0604030504040204" pitchFamily="34" charset="0"/>
                <a:cs typeface="Verdana" panose="020B0604030504040204" pitchFamily="34" charset="0"/>
              </a:rPr>
              <a:t>can be used to determine the frequency at which an antenna is </a:t>
            </a:r>
            <a:r>
              <a:rPr lang="en-US" altLang="en-US" sz="2000" b="1" i="1" dirty="0">
                <a:latin typeface="Verdana" panose="020B0604030504040204" pitchFamily="34" charset="0"/>
                <a:ea typeface="Verdana" panose="020B0604030504040204" pitchFamily="34" charset="0"/>
                <a:cs typeface="Verdana" panose="020B0604030504040204" pitchFamily="34" charset="0"/>
              </a:rPr>
              <a:t>resonant</a:t>
            </a:r>
            <a:r>
              <a:rPr lang="en-US" altLang="en-US" sz="2000" b="1" dirty="0">
                <a:latin typeface="Verdana" panose="020B0604030504040204" pitchFamily="34" charset="0"/>
                <a:ea typeface="Verdana" panose="020B0604030504040204" pitchFamily="34" charset="0"/>
                <a:cs typeface="Verdana" panose="020B0604030504040204" pitchFamily="34" charset="0"/>
              </a:rPr>
              <a:t>.</a:t>
            </a:r>
          </a:p>
        </p:txBody>
      </p:sp>
      <p:pic>
        <p:nvPicPr>
          <p:cNvPr id="16" name="Picture 15"/>
          <p:cNvPicPr>
            <a:picLocks noChangeAspect="1"/>
          </p:cNvPicPr>
          <p:nvPr/>
        </p:nvPicPr>
        <p:blipFill>
          <a:blip r:embed="rId2"/>
          <a:stretch>
            <a:fillRect/>
          </a:stretch>
        </p:blipFill>
        <p:spPr>
          <a:xfrm>
            <a:off x="6001776" y="3657600"/>
            <a:ext cx="2168647" cy="2516188"/>
          </a:xfrm>
          <a:prstGeom prst="rect">
            <a:avLst/>
          </a:prstGeom>
        </p:spPr>
      </p:pic>
      <p:sp>
        <p:nvSpPr>
          <p:cNvPr id="9" name="Footer Placeholder 4">
            <a:extLst>
              <a:ext uri="{FF2B5EF4-FFF2-40B4-BE49-F238E27FC236}">
                <a16:creationId xmlns:a16="http://schemas.microsoft.com/office/drawing/2014/main" id="{AD19AC13-9C61-4274-B369-41BF18898338}"/>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36</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0DB2BBE6-C1D6-4CEC-9403-AF3F3038ABA9}"/>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26082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25780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a:lstStyle/>
          <a:p>
            <a:pPr marL="0" lvl="1" indent="0">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      Antenna Tuners and Antenna Analyzers</a:t>
            </a:r>
          </a:p>
        </p:txBody>
      </p:sp>
      <p:sp>
        <p:nvSpPr>
          <p:cNvPr id="5"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4.4 Practical Antenna Systems</a:t>
            </a:r>
          </a:p>
        </p:txBody>
      </p:sp>
      <p:sp>
        <p:nvSpPr>
          <p:cNvPr id="7" name="TextBox 6"/>
          <p:cNvSpPr txBox="1"/>
          <p:nvPr/>
        </p:nvSpPr>
        <p:spPr>
          <a:xfrm>
            <a:off x="3076346" y="2217798"/>
            <a:ext cx="2552381" cy="400110"/>
          </a:xfrm>
          <a:prstGeom prst="rect">
            <a:avLst/>
          </a:prstGeom>
          <a:solidFill>
            <a:schemeClr val="accent1">
              <a:lumMod val="20000"/>
              <a:lumOff val="80000"/>
            </a:schemeClr>
          </a:solidFill>
        </p:spPr>
        <p:txBody>
          <a:bodyPr wrap="square" rtlCol="0">
            <a:spAutoFit/>
          </a:bodyPr>
          <a:lstStyle/>
          <a:p>
            <a:r>
              <a:rPr lang="en-US" altLang="en-US" sz="2000" b="1" dirty="0">
                <a:latin typeface="Verdana" panose="020B0604030504040204" pitchFamily="34" charset="0"/>
                <a:ea typeface="Verdana" panose="020B0604030504040204" pitchFamily="34" charset="0"/>
                <a:cs typeface="Verdana" panose="020B0604030504040204" pitchFamily="34" charset="0"/>
              </a:rPr>
              <a:t>Antenna Tuners</a:t>
            </a:r>
            <a:endParaRPr lang="en-US" sz="2000" dirty="0"/>
          </a:p>
        </p:txBody>
      </p:sp>
      <p:pic>
        <p:nvPicPr>
          <p:cNvPr id="12" name="Picture 11"/>
          <p:cNvPicPr>
            <a:picLocks noChangeAspect="1"/>
          </p:cNvPicPr>
          <p:nvPr/>
        </p:nvPicPr>
        <p:blipFill>
          <a:blip r:embed="rId2"/>
          <a:stretch>
            <a:fillRect/>
          </a:stretch>
        </p:blipFill>
        <p:spPr>
          <a:xfrm>
            <a:off x="4666474" y="3224514"/>
            <a:ext cx="3773451" cy="1872646"/>
          </a:xfrm>
          <a:prstGeom prst="rect">
            <a:avLst/>
          </a:prstGeom>
        </p:spPr>
      </p:pic>
      <p:sp>
        <p:nvSpPr>
          <p:cNvPr id="14" name="TextBox 13"/>
          <p:cNvSpPr txBox="1"/>
          <p:nvPr/>
        </p:nvSpPr>
        <p:spPr>
          <a:xfrm>
            <a:off x="685800" y="3224514"/>
            <a:ext cx="3733799" cy="1754326"/>
          </a:xfrm>
          <a:prstGeom prst="rect">
            <a:avLst/>
          </a:prstGeom>
          <a:solidFill>
            <a:schemeClr val="bg2"/>
          </a:solidFill>
        </p:spPr>
        <p:txBody>
          <a:bodyPr wrap="square" rtlCol="0">
            <a:spAutoFit/>
          </a:bodyPr>
          <a:lstStyle/>
          <a:p>
            <a:pPr eaLnBrk="1" hangingPunct="1"/>
            <a:r>
              <a:rPr lang="en-US" altLang="en-US" b="1" dirty="0">
                <a:latin typeface="Verdana" panose="020B0604030504040204" pitchFamily="34" charset="0"/>
                <a:ea typeface="Verdana" panose="020B0604030504040204" pitchFamily="34" charset="0"/>
                <a:cs typeface="Verdana" panose="020B0604030504040204" pitchFamily="34" charset="0"/>
              </a:rPr>
              <a:t>An </a:t>
            </a:r>
            <a:r>
              <a:rPr lang="en-US" altLang="en-US" b="1" i="1" dirty="0">
                <a:solidFill>
                  <a:srgbClr val="FF0000"/>
                </a:solidFill>
                <a:latin typeface="Verdana" panose="020B0604030504040204" pitchFamily="34" charset="0"/>
                <a:ea typeface="Verdana" panose="020B0604030504040204" pitchFamily="34" charset="0"/>
                <a:cs typeface="Verdana" panose="020B0604030504040204" pitchFamily="34" charset="0"/>
              </a:rPr>
              <a:t>antenna tuner</a:t>
            </a:r>
            <a:r>
              <a:rPr lang="en-US" altLang="en-US"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altLang="en-US" b="1" dirty="0">
                <a:latin typeface="Verdana" panose="020B0604030504040204" pitchFamily="34" charset="0"/>
                <a:ea typeface="Verdana" panose="020B0604030504040204" pitchFamily="34" charset="0"/>
                <a:cs typeface="Verdana" panose="020B0604030504040204" pitchFamily="34" charset="0"/>
              </a:rPr>
              <a:t>does not really tune the antenna -- instead it's the impedance at the output of the feed line that is converted to some other value.</a:t>
            </a:r>
          </a:p>
        </p:txBody>
      </p:sp>
      <p:sp>
        <p:nvSpPr>
          <p:cNvPr id="9" name="Footer Placeholder 4">
            <a:extLst>
              <a:ext uri="{FF2B5EF4-FFF2-40B4-BE49-F238E27FC236}">
                <a16:creationId xmlns:a16="http://schemas.microsoft.com/office/drawing/2014/main" id="{6C2C942E-95A6-4148-9749-16CBE86B6D46}"/>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37</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0815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27" y="4871858"/>
            <a:ext cx="515439" cy="697014"/>
          </a:xfrm>
          <a:prstGeom prst="rect">
            <a:avLst/>
          </a:prstGeom>
        </p:spPr>
      </p:pic>
      <p:pic>
        <p:nvPicPr>
          <p:cNvPr id="4" name="Picture 3"/>
          <p:cNvPicPr>
            <a:picLocks noChangeAspect="1"/>
          </p:cNvPicPr>
          <p:nvPr/>
        </p:nvPicPr>
        <p:blipFill>
          <a:blip r:embed="rId3"/>
          <a:stretch>
            <a:fillRect/>
          </a:stretch>
        </p:blipFill>
        <p:spPr>
          <a:xfrm>
            <a:off x="437535" y="1496960"/>
            <a:ext cx="8249265" cy="5361040"/>
          </a:xfrm>
          <a:prstGeom prst="rect">
            <a:avLst/>
          </a:prstGeom>
          <a:ln w="28575">
            <a:solidFill>
              <a:schemeClr val="accent1">
                <a:shade val="50000"/>
              </a:schemeClr>
            </a:solidFill>
          </a:ln>
        </p:spPr>
      </p:pic>
      <p:sp>
        <p:nvSpPr>
          <p:cNvPr id="5" name="Title 1"/>
          <p:cNvSpPr>
            <a:spLocks noGrp="1"/>
          </p:cNvSpPr>
          <p:nvPr>
            <p:ph type="title"/>
          </p:nvPr>
        </p:nvSpPr>
        <p:spPr>
          <a:solidFill>
            <a:schemeClr val="accent6"/>
          </a:solidFill>
        </p:spPr>
        <p:txBody>
          <a:bodyPr/>
          <a:lstStyle/>
          <a:p>
            <a:r>
              <a:rPr lang="en-US" altLang="en-US" sz="3600" b="1" dirty="0">
                <a:latin typeface="Verdana" panose="020B0604030504040204" pitchFamily="34" charset="0"/>
                <a:ea typeface="Verdana" panose="020B0604030504040204" pitchFamily="34" charset="0"/>
                <a:cs typeface="Verdana" panose="020B0604030504040204" pitchFamily="34" charset="0"/>
              </a:rPr>
              <a:t>Class Session 7 Assignment</a:t>
            </a:r>
            <a:endParaRPr lang="en-US" sz="36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p:nvSpPr>
        <p:spPr>
          <a:xfrm>
            <a:off x="457200" y="1555669"/>
            <a:ext cx="7902266" cy="4714560"/>
          </a:xfrm>
          <a:prstGeom prst="rect">
            <a:avLst/>
          </a:prstGeom>
        </p:spPr>
        <p:txBody>
          <a:bodyPr wrap="square">
            <a:spAutoFit/>
          </a:bodyPr>
          <a:lstStyle/>
          <a:p>
            <a:pPr lvl="1" eaLnBrk="1" hangingPunct="1">
              <a:buFontTx/>
              <a:buNone/>
            </a:pPr>
            <a:r>
              <a:rPr lang="en-US" sz="2400" b="1" u="heavy" dirty="0">
                <a:solidFill>
                  <a:srgbClr val="3333FF"/>
                </a:solidFill>
                <a:latin typeface="Verdana" panose="020B0604030504040204" pitchFamily="34" charset="0"/>
                <a:ea typeface="Verdana" panose="020B0604030504040204" pitchFamily="34" charset="0"/>
                <a:cs typeface="Verdana" panose="020B0604030504040204" pitchFamily="34" charset="0"/>
              </a:rPr>
              <a:t> </a:t>
            </a:r>
            <a:r>
              <a:rPr lang="en-US" altLang="en-US" sz="2812" b="1" dirty="0">
                <a:latin typeface="Verdana" panose="020B0604030504040204" pitchFamily="34" charset="0"/>
                <a:ea typeface="Verdana" panose="020B0604030504040204" pitchFamily="34" charset="0"/>
                <a:cs typeface="Verdana" panose="020B0604030504040204" pitchFamily="34" charset="0"/>
              </a:rPr>
              <a:t>In preparation for the next class session, do the following…….</a:t>
            </a:r>
          </a:p>
          <a:p>
            <a:pPr lvl="1" eaLnBrk="1" hangingPunct="1">
              <a:buFontTx/>
              <a:buNone/>
            </a:pPr>
            <a:endParaRPr lang="en-US" altLang="en-US" sz="2812" b="1" dirty="0">
              <a:latin typeface="Verdana" panose="020B0604030504040204" pitchFamily="34" charset="0"/>
              <a:ea typeface="Verdana" panose="020B0604030504040204" pitchFamily="34" charset="0"/>
              <a:cs typeface="Verdana" panose="020B0604030504040204" pitchFamily="34" charset="0"/>
            </a:endParaRPr>
          </a:p>
          <a:p>
            <a:pPr eaLnBrk="1" hangingPunct="1"/>
            <a:r>
              <a:rPr lang="en-US" altLang="en-US" b="1" dirty="0">
                <a:latin typeface="Verdana" panose="020B0604030504040204" pitchFamily="34" charset="0"/>
                <a:ea typeface="Verdana" panose="020B0604030504040204" pitchFamily="34" charset="0"/>
                <a:cs typeface="Verdana" panose="020B0604030504040204" pitchFamily="34" charset="0"/>
              </a:rPr>
              <a:t>	</a:t>
            </a:r>
            <a:r>
              <a:rPr lang="en-US" altLang="en-US" sz="2400" b="1" dirty="0">
                <a:latin typeface="Verdana" panose="020B0604030504040204" pitchFamily="34" charset="0"/>
                <a:ea typeface="Verdana" panose="020B0604030504040204" pitchFamily="34" charset="0"/>
                <a:cs typeface="Verdana" panose="020B0604030504040204" pitchFamily="34" charset="0"/>
              </a:rPr>
              <a:t>Chapter</a:t>
            </a:r>
            <a:r>
              <a:rPr lang="en-US" altLang="en-US" sz="2400" dirty="0">
                <a:latin typeface="Verdana" panose="020B0604030504040204" pitchFamily="34" charset="0"/>
                <a:ea typeface="Verdana" panose="020B0604030504040204" pitchFamily="34" charset="0"/>
                <a:cs typeface="Verdana" panose="020B0604030504040204" pitchFamily="34" charset="0"/>
              </a:rPr>
              <a:t> </a:t>
            </a:r>
            <a:r>
              <a:rPr lang="en-US" altLang="en-US" sz="2400" b="1" dirty="0">
                <a:latin typeface="Verdana" panose="020B0604030504040204" pitchFamily="34" charset="0"/>
                <a:ea typeface="Verdana" panose="020B0604030504040204" pitchFamily="34" charset="0"/>
                <a:cs typeface="Verdana" panose="020B0604030504040204" pitchFamily="34" charset="0"/>
              </a:rPr>
              <a:t>5</a:t>
            </a:r>
            <a:r>
              <a:rPr lang="en-US" altLang="en-US" sz="2400" dirty="0">
                <a:latin typeface="Verdana" panose="020B0604030504040204" pitchFamily="34" charset="0"/>
                <a:ea typeface="Verdana" panose="020B0604030504040204" pitchFamily="34" charset="0"/>
                <a:cs typeface="Verdana" panose="020B0604030504040204" pitchFamily="34" charset="0"/>
              </a:rPr>
              <a:t> “</a:t>
            </a:r>
            <a:r>
              <a:rPr lang="en-US" altLang="en-US" sz="2400" b="1" dirty="0">
                <a:latin typeface="Verdana" panose="020B0604030504040204" pitchFamily="34" charset="0"/>
                <a:ea typeface="Verdana" panose="020B0604030504040204" pitchFamily="34" charset="0"/>
                <a:cs typeface="Verdana" panose="020B0604030504040204" pitchFamily="34" charset="0"/>
              </a:rPr>
              <a:t>Amateur Radio Equipment”</a:t>
            </a:r>
          </a:p>
          <a:p>
            <a:pPr lvl="1" eaLnBrk="1" hangingPunct="1">
              <a:buFontTx/>
              <a:buNone/>
            </a:pPr>
            <a:r>
              <a:rPr lang="en-US" altLang="en-US" sz="2400" b="1" dirty="0">
                <a:latin typeface="Verdana" panose="020B0604030504040204" pitchFamily="34" charset="0"/>
                <a:ea typeface="Verdana" panose="020B0604030504040204" pitchFamily="34" charset="0"/>
                <a:cs typeface="Verdana" panose="020B0604030504040204" pitchFamily="34" charset="0"/>
              </a:rPr>
              <a:t>	Chapter 9: “Safety”</a:t>
            </a:r>
          </a:p>
          <a:p>
            <a:pPr lvl="1" eaLnBrk="1" hangingPunct="1">
              <a:buFontTx/>
              <a:buNone/>
            </a:pPr>
            <a:endParaRPr lang="en-US" altLang="en-US" sz="24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pPr lvl="1" eaLnBrk="1" hangingPunct="1">
              <a:spcBef>
                <a:spcPts val="0"/>
              </a:spcBef>
              <a:buFontTx/>
              <a:buNone/>
            </a:pPr>
            <a:r>
              <a:rPr lang="en-US" altLang="en-US" sz="3200" b="1" dirty="0">
                <a:solidFill>
                  <a:schemeClr val="accent1"/>
                </a:solidFill>
                <a:latin typeface="Verdana" panose="020B0604030504040204" pitchFamily="34" charset="0"/>
                <a:ea typeface="Verdana" panose="020B0604030504040204" pitchFamily="34" charset="0"/>
                <a:cs typeface="Verdana" panose="020B0604030504040204" pitchFamily="34" charset="0"/>
              </a:rPr>
              <a:t>●</a:t>
            </a:r>
            <a:r>
              <a:rPr lang="en-US" altLang="en-US" sz="3200" b="1" dirty="0">
                <a:latin typeface="Verdana" panose="020B0604030504040204" pitchFamily="34" charset="0"/>
                <a:ea typeface="Verdana" panose="020B0604030504040204" pitchFamily="34" charset="0"/>
                <a:cs typeface="Verdana" panose="020B0604030504040204" pitchFamily="34" charset="0"/>
              </a:rPr>
              <a:t>	</a:t>
            </a:r>
            <a:r>
              <a:rPr lang="en-US" altLang="en-US" sz="3200" b="1" u="sng" dirty="0">
                <a:solidFill>
                  <a:srgbClr val="FF0000"/>
                </a:solidFill>
                <a:highlight>
                  <a:srgbClr val="FDFDFD"/>
                </a:highlight>
                <a:latin typeface="Verdana" panose="020B0604030504040204" pitchFamily="34" charset="0"/>
                <a:ea typeface="Verdana" panose="020B0604030504040204" pitchFamily="34" charset="0"/>
                <a:cs typeface="Verdana" panose="020B0604030504040204" pitchFamily="34" charset="0"/>
              </a:rPr>
              <a:t>Study</a:t>
            </a:r>
            <a:r>
              <a:rPr lang="en-US" altLang="en-US" sz="3200" dirty="0">
                <a:latin typeface="Verdana" panose="020B0604030504040204" pitchFamily="34" charset="0"/>
                <a:ea typeface="Verdana" panose="020B0604030504040204" pitchFamily="34" charset="0"/>
                <a:cs typeface="Verdana" panose="020B0604030504040204" pitchFamily="34" charset="0"/>
              </a:rPr>
              <a:t> the Question Pool questions found in the </a:t>
            </a:r>
            <a:r>
              <a:rPr lang="en-US" altLang="en-US" sz="3200" b="1" dirty="0">
                <a:solidFill>
                  <a:schemeClr val="accent2"/>
                </a:solidFill>
                <a:latin typeface="Verdana" panose="020B0604030504040204" pitchFamily="34" charset="0"/>
                <a:ea typeface="Verdana" panose="020B0604030504040204" pitchFamily="34" charset="0"/>
                <a:cs typeface="Verdana" panose="020B0604030504040204" pitchFamily="34" charset="0"/>
              </a:rPr>
              <a:t>”</a:t>
            </a:r>
            <a:r>
              <a:rPr lang="en-US" alt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blue</a:t>
            </a:r>
            <a:r>
              <a:rPr lang="en-US" altLang="en-US" sz="3200" dirty="0">
                <a:solidFill>
                  <a:srgbClr val="002060"/>
                </a:solidFill>
                <a:latin typeface="Verdana" panose="020B0604030504040204" pitchFamily="34" charset="0"/>
                <a:ea typeface="Verdana" panose="020B0604030504040204" pitchFamily="34" charset="0"/>
                <a:cs typeface="Verdana" panose="020B0604030504040204" pitchFamily="34" charset="0"/>
              </a:rPr>
              <a:t> </a:t>
            </a:r>
            <a:r>
              <a:rPr lang="en-US" altLang="en-US" sz="3200" b="1" dirty="0">
                <a:solidFill>
                  <a:srgbClr val="002060"/>
                </a:solidFill>
                <a:latin typeface="Verdana" panose="020B0604030504040204" pitchFamily="34" charset="0"/>
                <a:ea typeface="Verdana" panose="020B0604030504040204" pitchFamily="34" charset="0"/>
                <a:cs typeface="Verdana" panose="020B0604030504040204" pitchFamily="34" charset="0"/>
              </a:rPr>
              <a:t>boxes</a:t>
            </a:r>
            <a:r>
              <a:rPr lang="en-US" altLang="en-US" sz="3200" b="1" dirty="0">
                <a:solidFill>
                  <a:schemeClr val="accent2"/>
                </a:solidFill>
                <a:latin typeface="Verdana" panose="020B0604030504040204" pitchFamily="34" charset="0"/>
                <a:ea typeface="Verdana" panose="020B0604030504040204" pitchFamily="34" charset="0"/>
                <a:cs typeface="Verdana" panose="020B0604030504040204" pitchFamily="34" charset="0"/>
              </a:rPr>
              <a:t>”</a:t>
            </a:r>
            <a:r>
              <a:rPr lang="en-US" altLang="en-US" sz="3200" dirty="0">
                <a:latin typeface="Verdana" panose="020B0604030504040204" pitchFamily="34" charset="0"/>
                <a:ea typeface="Verdana" panose="020B0604030504040204" pitchFamily="34" charset="0"/>
                <a:cs typeface="Verdana" panose="020B0604030504040204" pitchFamily="34" charset="0"/>
              </a:rPr>
              <a:t> in these</a:t>
            </a:r>
            <a:r>
              <a:rPr lang="en-US" altLang="en-US" sz="3200" i="1" dirty="0">
                <a:latin typeface="Verdana" panose="020B0604030504040204" pitchFamily="34" charset="0"/>
                <a:ea typeface="Verdana" panose="020B0604030504040204" pitchFamily="34" charset="0"/>
                <a:cs typeface="Verdana" panose="020B0604030504040204" pitchFamily="34" charset="0"/>
              </a:rPr>
              <a:t> </a:t>
            </a:r>
            <a:r>
              <a:rPr lang="en-US" altLang="en-US" sz="3200" dirty="0">
                <a:latin typeface="Verdana" panose="020B0604030504040204" pitchFamily="34" charset="0"/>
                <a:ea typeface="Verdana" panose="020B0604030504040204" pitchFamily="34" charset="0"/>
                <a:cs typeface="Verdana" panose="020B0604030504040204" pitchFamily="34" charset="0"/>
              </a:rPr>
              <a:t>chapters.</a:t>
            </a:r>
            <a:endParaRPr lang="en-US" altLang="en-US" sz="3200"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a:p>
            <a:pPr>
              <a:buFont typeface="Arial" charset="0"/>
              <a:buChar char="•"/>
              <a:defRPr/>
            </a:pPr>
            <a:endParaRPr lang="en-US" sz="2400" b="1" dirty="0">
              <a:solidFill>
                <a:srgbClr val="3333FF"/>
              </a:solidFill>
              <a:latin typeface="Verdana" panose="020B0604030504040204" pitchFamily="34" charset="0"/>
              <a:ea typeface="Verdana" panose="020B0604030504040204" pitchFamily="34" charset="0"/>
              <a:cs typeface="Verdana" panose="020B0604030504040204" pitchFamily="34" charset="0"/>
            </a:endParaRPr>
          </a:p>
          <a:p>
            <a:pPr marL="342900" indent="-342900" eaLnBrk="1" hangingPunct="1">
              <a:buFont typeface="Wingdings" panose="05000000000000000000" pitchFamily="2" charset="2"/>
              <a:buChar char="ü"/>
              <a:defRPr/>
            </a:pPr>
            <a:endParaRPr lang="en-US" alt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0" y="4705430"/>
            <a:ext cx="444500" cy="47617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5568872"/>
            <a:ext cx="1669787" cy="968477"/>
          </a:xfrm>
          <a:prstGeom prst="rect">
            <a:avLst/>
          </a:prstGeom>
        </p:spPr>
      </p:pic>
      <p:sp>
        <p:nvSpPr>
          <p:cNvPr id="11" name="Footer Placeholder 4">
            <a:extLst>
              <a:ext uri="{FF2B5EF4-FFF2-40B4-BE49-F238E27FC236}">
                <a16:creationId xmlns:a16="http://schemas.microsoft.com/office/drawing/2014/main" id="{AB592DC2-1F35-447C-AC6C-39E325836204}"/>
              </a:ext>
            </a:extLst>
          </p:cNvPr>
          <p:cNvSpPr txBox="1">
            <a:spLocks/>
          </p:cNvSpPr>
          <p:nvPr/>
        </p:nvSpPr>
        <p:spPr>
          <a:xfrm>
            <a:off x="853440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38</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Footer Placeholder 4">
            <a:extLst>
              <a:ext uri="{FF2B5EF4-FFF2-40B4-BE49-F238E27FC236}">
                <a16:creationId xmlns:a16="http://schemas.microsoft.com/office/drawing/2014/main" id="{5D05AA83-2899-427A-A957-BE548E2DC446}"/>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pic>
        <p:nvPicPr>
          <p:cNvPr id="3" name="Picture 2">
            <a:extLst>
              <a:ext uri="{FF2B5EF4-FFF2-40B4-BE49-F238E27FC236}">
                <a16:creationId xmlns:a16="http://schemas.microsoft.com/office/drawing/2014/main" id="{B07C4870-23ED-4FEF-B7D4-5CBE0E9207D9}"/>
              </a:ext>
            </a:extLst>
          </p:cNvPr>
          <p:cNvPicPr>
            <a:picLocks noChangeAspect="1"/>
          </p:cNvPicPr>
          <p:nvPr/>
        </p:nvPicPr>
        <p:blipFill>
          <a:blip r:embed="rId5"/>
          <a:stretch>
            <a:fillRect/>
          </a:stretch>
        </p:blipFill>
        <p:spPr>
          <a:xfrm>
            <a:off x="7216416" y="5181600"/>
            <a:ext cx="1199874" cy="1530274"/>
          </a:xfrm>
          <a:prstGeom prst="rect">
            <a:avLst/>
          </a:prstGeom>
        </p:spPr>
      </p:pic>
    </p:spTree>
    <p:extLst>
      <p:ext uri="{BB962C8B-B14F-4D97-AF65-F5344CB8AC3E}">
        <p14:creationId xmlns:p14="http://schemas.microsoft.com/office/powerpoint/2010/main" val="132646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7B07D901-1E65-41B5-9C67-1DF146BB1B12}"/>
              </a:ext>
            </a:extLst>
          </p:cNvPr>
          <p:cNvSpPr>
            <a:spLocks noGrp="1"/>
          </p:cNvSpPr>
          <p:nvPr>
            <p:ph type="ftr" sz="quarter" idx="11"/>
          </p:nvPr>
        </p:nvSpPr>
        <p:spPr>
          <a:xfrm>
            <a:off x="2606040" y="6583680"/>
            <a:ext cx="3931920" cy="274320"/>
          </a:xfrm>
          <a:solidFill>
            <a:schemeClr val="bg1"/>
          </a:solidFill>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66"/>
                </a:solidFill>
                <a:effectLst/>
                <a:uLnTx/>
                <a:uFillTx/>
                <a:latin typeface="Times New Roman" pitchFamily="18" charset="0"/>
                <a:ea typeface="+mn-ea"/>
                <a:cs typeface="+mn-cs"/>
              </a:rPr>
              <a:t>2019 MDARC Technician License Course</a:t>
            </a:r>
          </a:p>
        </p:txBody>
      </p:sp>
      <p:sp>
        <p:nvSpPr>
          <p:cNvPr id="9" name="Slide Number Placeholder 5">
            <a:extLst>
              <a:ext uri="{FF2B5EF4-FFF2-40B4-BE49-F238E27FC236}">
                <a16:creationId xmlns:a16="http://schemas.microsoft.com/office/drawing/2014/main" id="{A5294BC6-A809-4C7C-93A5-8F413A285757}"/>
              </a:ext>
            </a:extLst>
          </p:cNvPr>
          <p:cNvSpPr>
            <a:spLocks noGrp="1"/>
          </p:cNvSpPr>
          <p:nvPr>
            <p:ph type="sldNum" sz="quarter" idx="12"/>
          </p:nvPr>
        </p:nvSpPr>
        <p:spPr>
          <a:xfrm>
            <a:off x="8686800" y="6492240"/>
            <a:ext cx="365760" cy="365760"/>
          </a:xfrm>
          <a:solidFill>
            <a:schemeClr val="bg1"/>
          </a:solidFill>
          <a:extLst/>
        </p:spPr>
        <p:txBody>
          <a:bodyPr/>
          <a:lstStyle>
            <a:lvl1pPr>
              <a:spcBef>
                <a:spcPct val="20000"/>
              </a:spcBef>
              <a:buClr>
                <a:srgbClr val="FF1515"/>
              </a:buClr>
              <a:buChar char="•"/>
              <a:defRPr sz="3200">
                <a:solidFill>
                  <a:schemeClr val="tx1"/>
                </a:solidFill>
                <a:latin typeface="Verdana" panose="020B0604030504040204" pitchFamily="34" charset="0"/>
              </a:defRPr>
            </a:lvl1pPr>
            <a:lvl2pPr marL="742950" indent="-285750">
              <a:spcBef>
                <a:spcPct val="20000"/>
              </a:spcBef>
              <a:buClr>
                <a:srgbClr val="FF1515"/>
              </a:buClr>
              <a:buChar char="•"/>
              <a:defRPr sz="2800">
                <a:solidFill>
                  <a:schemeClr val="tx1"/>
                </a:solidFill>
                <a:latin typeface="Verdana" panose="020B0604030504040204" pitchFamily="34" charset="0"/>
              </a:defRPr>
            </a:lvl2pPr>
            <a:lvl3pPr marL="1143000" indent="-228600">
              <a:spcBef>
                <a:spcPct val="20000"/>
              </a:spcBef>
              <a:buClr>
                <a:srgbClr val="FF1515"/>
              </a:buClr>
              <a:buChar char="•"/>
              <a:defRPr sz="2400">
                <a:solidFill>
                  <a:schemeClr val="tx1"/>
                </a:solidFill>
                <a:latin typeface="Verdana" panose="020B0604030504040204" pitchFamily="34" charset="0"/>
              </a:defRPr>
            </a:lvl3pPr>
            <a:lvl4pPr marL="1600200" indent="-228600">
              <a:spcBef>
                <a:spcPct val="20000"/>
              </a:spcBef>
              <a:buClr>
                <a:srgbClr val="FF1515"/>
              </a:buClr>
              <a:buChar char="•"/>
              <a:defRPr sz="2000">
                <a:solidFill>
                  <a:schemeClr val="tx1"/>
                </a:solidFill>
                <a:latin typeface="Verdana" panose="020B0604030504040204" pitchFamily="34" charset="0"/>
              </a:defRPr>
            </a:lvl4pPr>
            <a:lvl5pPr marL="2057400" indent="-228600">
              <a:spcBef>
                <a:spcPct val="20000"/>
              </a:spcBef>
              <a:buClr>
                <a:srgbClr val="FF1515"/>
              </a:buClr>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FA3DA542-207F-4B75-B274-26D338A4B9B5}" type="slidenum">
              <a:rPr kumimoji="0" lang="en-US" altLang="en-US" sz="1400" b="1" i="0" u="none" strike="noStrike" kern="1200" cap="none" spc="0" normalizeH="0" baseline="0" noProof="0" smtClean="0">
                <a:ln>
                  <a:noFill/>
                </a:ln>
                <a:solidFill>
                  <a:srgbClr val="000066"/>
                </a:solidFill>
                <a:effectLst/>
                <a:uLnTx/>
                <a:uFillTx/>
                <a:latin typeface="Times New Roman" panose="02020603050405020304" pitchFamily="18"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39</a:t>
            </a:fld>
            <a:endParaRPr kumimoji="0" lang="en-US" altLang="en-US" sz="14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endParaRPr>
          </a:p>
        </p:txBody>
      </p:sp>
      <p:pic>
        <p:nvPicPr>
          <p:cNvPr id="4" name="Content Placeholder 3">
            <a:extLst>
              <a:ext uri="{FF2B5EF4-FFF2-40B4-BE49-F238E27FC236}">
                <a16:creationId xmlns:a16="http://schemas.microsoft.com/office/drawing/2014/main" id="{651DAE82-B4D4-4AC9-8FA8-78BA4CB633DA}"/>
              </a:ext>
            </a:extLst>
          </p:cNvPr>
          <p:cNvPicPr>
            <a:picLocks noGrp="1" noChangeAspect="1"/>
          </p:cNvPicPr>
          <p:nvPr>
            <p:ph idx="1"/>
          </p:nvPr>
        </p:nvPicPr>
        <p:blipFill>
          <a:blip r:embed="rId2"/>
          <a:stretch>
            <a:fillRect/>
          </a:stretch>
        </p:blipFill>
        <p:spPr>
          <a:xfrm>
            <a:off x="1752600" y="990600"/>
            <a:ext cx="5013959" cy="5290713"/>
          </a:xfrm>
          <a:prstGeom prst="rect">
            <a:avLst/>
          </a:prstGeom>
        </p:spPr>
      </p:pic>
      <p:sp>
        <p:nvSpPr>
          <p:cNvPr id="8" name="TextBox 7">
            <a:extLst>
              <a:ext uri="{FF2B5EF4-FFF2-40B4-BE49-F238E27FC236}">
                <a16:creationId xmlns:a16="http://schemas.microsoft.com/office/drawing/2014/main" id="{E54F6109-C79C-4E44-957A-FC336726ED28}"/>
              </a:ext>
            </a:extLst>
          </p:cNvPr>
          <p:cNvSpPr txBox="1"/>
          <p:nvPr/>
        </p:nvSpPr>
        <p:spPr>
          <a:xfrm>
            <a:off x="4038600" y="3460898"/>
            <a:ext cx="2296995" cy="20621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66"/>
                </a:solidFill>
                <a:effectLst/>
                <a:uLnTx/>
                <a:uFillTx/>
                <a:latin typeface="Verdana" panose="020B0604030504040204" pitchFamily="34" charset="0"/>
                <a:ea typeface="+mn-ea"/>
                <a:cs typeface="+mn-cs"/>
              </a:rPr>
              <a:t>Please follow the Elmers’ directions </a:t>
            </a:r>
          </a:p>
        </p:txBody>
      </p:sp>
    </p:spTree>
    <p:extLst>
      <p:ext uri="{BB962C8B-B14F-4D97-AF65-F5344CB8AC3E}">
        <p14:creationId xmlns:p14="http://schemas.microsoft.com/office/powerpoint/2010/main" val="327580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660"/>
          </a:xfrm>
          <a:solidFill>
            <a:schemeClr val="accent3">
              <a:lumMod val="50000"/>
            </a:schemeClr>
          </a:solidFill>
        </p:spPr>
        <p:txBody>
          <a:bodyPr/>
          <a:lstStyle/>
          <a:p>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Brief Review of Chapter 2 </a:t>
            </a:r>
            <a:b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Exam Questions</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6298"/>
            <a:ext cx="8229600" cy="4960375"/>
          </a:xfrm>
        </p:spPr>
        <p:txBody>
          <a:bodyPr/>
          <a:lstStyle/>
          <a:p>
            <a:pPr marL="0" indent="0">
              <a:buNone/>
            </a:pPr>
            <a:r>
              <a:rPr lang="en-US" sz="2800" b="1" dirty="0">
                <a:solidFill>
                  <a:srgbClr val="002060"/>
                </a:solidFill>
                <a:latin typeface="Verdana" panose="020B0604030504040204" pitchFamily="34" charset="0"/>
                <a:ea typeface="Verdana" panose="020B0604030504040204" pitchFamily="34" charset="0"/>
                <a:cs typeface="Verdana" panose="020B0604030504040204" pitchFamily="34" charset="0"/>
              </a:rPr>
              <a:t>What describes the number of times per second that an alternating current makes a complete cycle?</a:t>
            </a:r>
            <a:endParaRPr lang="en-US" dirty="0"/>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Pulse rate</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Speed</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Wavelength</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Frequency</a:t>
            </a:r>
          </a:p>
          <a:p>
            <a:endParaRPr lang="en-US" dirty="0"/>
          </a:p>
        </p:txBody>
      </p:sp>
      <p:sp>
        <p:nvSpPr>
          <p:cNvPr id="7" name="Footer Placeholder 4">
            <a:extLst>
              <a:ext uri="{FF2B5EF4-FFF2-40B4-BE49-F238E27FC236}">
                <a16:creationId xmlns:a16="http://schemas.microsoft.com/office/drawing/2014/main" id="{F3E9DED3-31FB-4B32-AE57-777DD43733A3}"/>
              </a:ext>
            </a:extLst>
          </p:cNvPr>
          <p:cNvSpPr>
            <a:spLocks noGrp="1"/>
          </p:cNvSpPr>
          <p:nvPr>
            <p:ph type="ftr" sz="quarter" idx="11"/>
          </p:nvPr>
        </p:nvSpPr>
        <p:spPr>
          <a:xfrm>
            <a:off x="8503920" y="6583680"/>
            <a:ext cx="548640" cy="274320"/>
          </a:xfrm>
          <a:solidFill>
            <a:schemeClr val="bg1"/>
          </a:solidFill>
        </p:spPr>
        <p:txBody>
          <a:body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t>4</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4">
            <a:extLst>
              <a:ext uri="{FF2B5EF4-FFF2-40B4-BE49-F238E27FC236}">
                <a16:creationId xmlns:a16="http://schemas.microsoft.com/office/drawing/2014/main" id="{23A8F511-AB53-4FCB-8ECE-5CD58F534A1E}"/>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267978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660"/>
          </a:xfrm>
          <a:solidFill>
            <a:schemeClr val="accent3">
              <a:lumMod val="50000"/>
            </a:schemeClr>
          </a:solidFill>
        </p:spPr>
        <p:txBody>
          <a:bodyPr/>
          <a:lstStyle/>
          <a:p>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Brief Review of Chapter 2 </a:t>
            </a:r>
            <a:b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Exam Questions</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6298"/>
            <a:ext cx="8229600" cy="4960375"/>
          </a:xfrm>
          <a:gradFill>
            <a:gsLst>
              <a:gs pos="0">
                <a:schemeClr val="accent1">
                  <a:lumMod val="5000"/>
                  <a:lumOff val="95000"/>
                </a:schemeClr>
              </a:gs>
              <a:gs pos="80000">
                <a:schemeClr val="accent1">
                  <a:lumMod val="45000"/>
                  <a:lumOff val="55000"/>
                </a:schemeClr>
              </a:gs>
              <a:gs pos="92000">
                <a:schemeClr val="accent1">
                  <a:lumMod val="30000"/>
                  <a:lumOff val="70000"/>
                </a:schemeClr>
              </a:gs>
            </a:gsLst>
            <a:lin ang="5400000" scaled="1"/>
          </a:gradFill>
        </p:spPr>
        <p:txBody>
          <a:bodyPr/>
          <a:lstStyle/>
          <a:p>
            <a:pPr marL="0" indent="0">
              <a:buNone/>
            </a:pPr>
            <a:r>
              <a:rPr lang="en-US" sz="2800" b="1" dirty="0">
                <a:solidFill>
                  <a:srgbClr val="002060"/>
                </a:solidFill>
                <a:latin typeface="Verdana" panose="020B0604030504040204" pitchFamily="34" charset="0"/>
                <a:ea typeface="Verdana" panose="020B0604030504040204" pitchFamily="34" charset="0"/>
                <a:cs typeface="Verdana" panose="020B0604030504040204" pitchFamily="34" charset="0"/>
              </a:rPr>
              <a:t>What describes the number of times per second that an alternating current makes a complete cycle?</a:t>
            </a:r>
            <a:endParaRPr lang="en-US" sz="2800" dirty="0"/>
          </a:p>
          <a:p>
            <a:pPr marL="0" indent="0">
              <a:spcBef>
                <a:spcPts val="2400"/>
              </a:spcBef>
              <a:buNone/>
            </a:pPr>
            <a:r>
              <a:rPr lang="en-US" sz="2800" b="1" dirty="0">
                <a:solidFill>
                  <a:srgbClr val="FF0000"/>
                </a:solidFill>
                <a:latin typeface="Verdana" panose="020B0604030504040204" pitchFamily="34" charset="0"/>
                <a:ea typeface="Verdana" panose="020B0604030504040204" pitchFamily="34" charset="0"/>
                <a:cs typeface="Verdana" panose="020B0604030504040204" pitchFamily="34" charset="0"/>
              </a:rPr>
              <a:t>  </a:t>
            </a:r>
            <a:r>
              <a:rPr lang="en-US" sz="28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Frequency</a:t>
            </a:r>
          </a:p>
          <a:p>
            <a:pPr marL="0" indent="0">
              <a:buNone/>
            </a:pPr>
            <a:endParaRPr lang="en-US" sz="2800" b="1"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800" b="1"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800" b="1"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800" b="1"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800" b="1"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800" b="1" dirty="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p:nvSpPr>
        <p:spPr>
          <a:xfrm>
            <a:off x="449179" y="5938966"/>
            <a:ext cx="2941831" cy="461665"/>
          </a:xfrm>
          <a:prstGeom prst="rect">
            <a:avLst/>
          </a:prstGeom>
        </p:spPr>
        <p:txBody>
          <a:bodyPr wrap="none">
            <a:spAutoFit/>
          </a:bodyPr>
          <a:lstStyle/>
          <a:p>
            <a:pPr marL="0" indent="0">
              <a:buNone/>
            </a:pPr>
            <a:r>
              <a:rPr lang="en-US" sz="2400" b="1" dirty="0">
                <a:latin typeface="Verdana" panose="020B0604030504040204" pitchFamily="34" charset="0"/>
                <a:ea typeface="Verdana" panose="020B0604030504040204" pitchFamily="34" charset="0"/>
                <a:cs typeface="Verdana" panose="020B0604030504040204" pitchFamily="34" charset="0"/>
              </a:rPr>
              <a:t>T5A12 Page 2-3</a:t>
            </a:r>
          </a:p>
        </p:txBody>
      </p:sp>
      <p:sp>
        <p:nvSpPr>
          <p:cNvPr id="8" name="Footer Placeholder 4">
            <a:extLst>
              <a:ext uri="{FF2B5EF4-FFF2-40B4-BE49-F238E27FC236}">
                <a16:creationId xmlns:a16="http://schemas.microsoft.com/office/drawing/2014/main" id="{63BDFD4B-C672-4050-8BF3-6E4AD1778EC7}"/>
              </a:ext>
            </a:extLst>
          </p:cNvPr>
          <p:cNvSpPr>
            <a:spLocks noGrp="1"/>
          </p:cNvSpPr>
          <p:nvPr>
            <p:ph type="ftr" sz="quarter" idx="11"/>
          </p:nvPr>
        </p:nvSpPr>
        <p:spPr>
          <a:xfrm>
            <a:off x="8503920" y="6583680"/>
            <a:ext cx="548640" cy="274320"/>
          </a:xfrm>
          <a:solidFill>
            <a:schemeClr val="bg1"/>
          </a:solidFill>
        </p:spPr>
        <p:txBody>
          <a:body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t>5</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F8C72C70-8458-4D6F-AA52-6EE8DC7CA1B4}"/>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36988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660"/>
          </a:xfrm>
          <a:solidFill>
            <a:schemeClr val="accent3">
              <a:lumMod val="50000"/>
            </a:schemeClr>
          </a:solidFill>
        </p:spPr>
        <p:txBody>
          <a:bodyPr/>
          <a:lstStyle/>
          <a:p>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Brief Review of Chapter 2 </a:t>
            </a:r>
            <a:b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Exam Questions</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6298"/>
            <a:ext cx="8229600" cy="4960375"/>
          </a:xfrm>
        </p:spPr>
        <p:txBody>
          <a:bodyPr/>
          <a:lstStyle/>
          <a:p>
            <a:pPr marL="0" indent="0">
              <a:buNone/>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What is a transceiver?</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A type of antenna switch</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A unit combining the functions of a transmitter and a receiver</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A component in a repeater which filters out unwanted interference</a:t>
            </a:r>
          </a:p>
          <a:p>
            <a:pPr>
              <a:spcBef>
                <a:spcPts val="2400"/>
              </a:spcBef>
              <a:buFont typeface="Wingdings" panose="05000000000000000000" pitchFamily="2" charset="2"/>
              <a:buChar char="§"/>
            </a:pPr>
            <a:r>
              <a:rPr lang="en-US" sz="2400" b="1" dirty="0">
                <a:latin typeface="Verdana" panose="020B0604030504040204" pitchFamily="34" charset="0"/>
                <a:ea typeface="Verdana" panose="020B0604030504040204" pitchFamily="34" charset="0"/>
                <a:cs typeface="Verdana" panose="020B0604030504040204" pitchFamily="34" charset="0"/>
              </a:rPr>
              <a:t>A type of antenna matching network</a:t>
            </a:r>
          </a:p>
          <a:p>
            <a:endParaRPr lang="en-US" dirty="0"/>
          </a:p>
        </p:txBody>
      </p:sp>
      <p:sp>
        <p:nvSpPr>
          <p:cNvPr id="7" name="Footer Placeholder 4">
            <a:extLst>
              <a:ext uri="{FF2B5EF4-FFF2-40B4-BE49-F238E27FC236}">
                <a16:creationId xmlns:a16="http://schemas.microsoft.com/office/drawing/2014/main" id="{48006F80-8E4D-4746-8B9B-51323EF91F13}"/>
              </a:ext>
            </a:extLst>
          </p:cNvPr>
          <p:cNvSpPr>
            <a:spLocks noGrp="1"/>
          </p:cNvSpPr>
          <p:nvPr>
            <p:ph type="ftr" sz="quarter" idx="11"/>
          </p:nvPr>
        </p:nvSpPr>
        <p:spPr>
          <a:xfrm>
            <a:off x="8503920" y="6583680"/>
            <a:ext cx="548640" cy="274320"/>
          </a:xfrm>
          <a:solidFill>
            <a:schemeClr val="bg1"/>
          </a:solidFill>
        </p:spPr>
        <p:txBody>
          <a:body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t>6</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Footer Placeholder 4">
            <a:extLst>
              <a:ext uri="{FF2B5EF4-FFF2-40B4-BE49-F238E27FC236}">
                <a16:creationId xmlns:a16="http://schemas.microsoft.com/office/drawing/2014/main" id="{0438BF50-C8CF-4128-9165-8E49C300ADC1}"/>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50599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660"/>
          </a:xfrm>
          <a:solidFill>
            <a:schemeClr val="accent3">
              <a:lumMod val="50000"/>
            </a:schemeClr>
          </a:solidFill>
        </p:spPr>
        <p:txBody>
          <a:bodyPr/>
          <a:lstStyle/>
          <a:p>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Brief Review of Chapter 2 </a:t>
            </a:r>
            <a:b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Exam Questions</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1158" y="1440425"/>
            <a:ext cx="8229600" cy="4960375"/>
          </a:xfrm>
          <a:gradFill>
            <a:gsLst>
              <a:gs pos="0">
                <a:schemeClr val="accent1">
                  <a:lumMod val="5000"/>
                  <a:lumOff val="95000"/>
                </a:schemeClr>
              </a:gs>
              <a:gs pos="80000">
                <a:schemeClr val="accent1">
                  <a:lumMod val="45000"/>
                  <a:lumOff val="55000"/>
                </a:schemeClr>
              </a:gs>
              <a:gs pos="92000">
                <a:schemeClr val="accent1">
                  <a:lumMod val="30000"/>
                  <a:lumOff val="70000"/>
                </a:schemeClr>
              </a:gs>
            </a:gsLst>
            <a:lin ang="5400000" scaled="1"/>
          </a:gradFill>
        </p:spPr>
        <p:txBody>
          <a:bodyPr/>
          <a:lstStyle/>
          <a:p>
            <a:pPr marL="0" indent="0">
              <a:buNone/>
            </a:pPr>
            <a:r>
              <a:rPr lang="en-US" sz="3600" b="1" dirty="0">
                <a:solidFill>
                  <a:srgbClr val="002060"/>
                </a:solidFill>
                <a:latin typeface="Verdana" panose="020B0604030504040204" pitchFamily="34" charset="0"/>
                <a:ea typeface="Verdana" panose="020B0604030504040204" pitchFamily="34" charset="0"/>
                <a:cs typeface="Verdana" panose="020B0604030504040204" pitchFamily="34" charset="0"/>
              </a:rPr>
              <a:t>What is a transceiver?</a:t>
            </a:r>
          </a:p>
          <a:p>
            <a:pPr marL="0" indent="0">
              <a:spcBef>
                <a:spcPts val="2400"/>
              </a:spcBef>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0" indent="0">
              <a:spcBef>
                <a:spcPts val="2400"/>
              </a:spcBef>
              <a:buNone/>
            </a:pPr>
            <a:r>
              <a:rPr lang="en-US" sz="28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A unit combining the functions of a transmitter and a receiver</a:t>
            </a:r>
          </a:p>
          <a:p>
            <a:endParaRPr lang="en-US" dirty="0"/>
          </a:p>
        </p:txBody>
      </p:sp>
      <p:sp>
        <p:nvSpPr>
          <p:cNvPr id="4" name="Rectangle 3"/>
          <p:cNvSpPr/>
          <p:nvPr/>
        </p:nvSpPr>
        <p:spPr>
          <a:xfrm>
            <a:off x="441158" y="6031853"/>
            <a:ext cx="2941831" cy="461665"/>
          </a:xfrm>
          <a:prstGeom prst="rect">
            <a:avLst/>
          </a:prstGeom>
        </p:spPr>
        <p:txBody>
          <a:bodyPr wrap="none">
            <a:spAutoFit/>
          </a:bodyPr>
          <a:lstStyle/>
          <a:p>
            <a:pPr marL="0" indent="0">
              <a:buNone/>
            </a:pPr>
            <a:r>
              <a:rPr lang="en-US" sz="2400" b="1" dirty="0">
                <a:latin typeface="Verdana" panose="020B0604030504040204" pitchFamily="34" charset="0"/>
                <a:ea typeface="Verdana" panose="020B0604030504040204" pitchFamily="34" charset="0"/>
                <a:cs typeface="Verdana" panose="020B0604030504040204" pitchFamily="34" charset="0"/>
              </a:rPr>
              <a:t>T7A02 Page 2-7</a:t>
            </a:r>
          </a:p>
        </p:txBody>
      </p:sp>
      <p:sp>
        <p:nvSpPr>
          <p:cNvPr id="7" name="Footer Placeholder 4">
            <a:extLst>
              <a:ext uri="{FF2B5EF4-FFF2-40B4-BE49-F238E27FC236}">
                <a16:creationId xmlns:a16="http://schemas.microsoft.com/office/drawing/2014/main" id="{7EC71F39-DD98-404F-B5DC-1963EB356ECB}"/>
              </a:ext>
            </a:extLst>
          </p:cNvPr>
          <p:cNvSpPr>
            <a:spLocks noGrp="1"/>
          </p:cNvSpPr>
          <p:nvPr>
            <p:ph type="ftr" sz="quarter" idx="11"/>
          </p:nvPr>
        </p:nvSpPr>
        <p:spPr>
          <a:xfrm>
            <a:off x="8503920" y="6583680"/>
            <a:ext cx="548640" cy="274320"/>
          </a:xfrm>
          <a:solidFill>
            <a:schemeClr val="bg1"/>
          </a:solidFill>
          <a:ln>
            <a:noFill/>
          </a:ln>
        </p:spPr>
        <p:txBody>
          <a:body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t>7</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8" name="Footer Placeholder 4">
            <a:extLst>
              <a:ext uri="{FF2B5EF4-FFF2-40B4-BE49-F238E27FC236}">
                <a16:creationId xmlns:a16="http://schemas.microsoft.com/office/drawing/2014/main" id="{0CDA32FB-6B6C-4AF3-817D-9EF3FADE1E58}"/>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615504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2600" b="1" dirty="0">
                <a:latin typeface="Verdana" panose="020B0604030504040204" pitchFamily="34" charset="0"/>
                <a:ea typeface="Verdana" panose="020B0604030504040204" pitchFamily="34" charset="0"/>
                <a:cs typeface="Verdana" panose="020B0604030504040204" pitchFamily="34" charset="0"/>
              </a:rPr>
              <a:t>Propagation, Antennas and Feed Lines</a:t>
            </a:r>
          </a:p>
        </p:txBody>
      </p:sp>
      <p:sp>
        <p:nvSpPr>
          <p:cNvPr id="3" name="Content Placeholder 2"/>
          <p:cNvSpPr>
            <a:spLocks noGrp="1"/>
          </p:cNvSpPr>
          <p:nvPr>
            <p:ph idx="1"/>
          </p:nvPr>
        </p:nvSpPr>
        <p:spPr>
          <a:xfrm>
            <a:off x="457200" y="1523999"/>
            <a:ext cx="8229600" cy="5334001"/>
          </a:xfrm>
          <a:gradFill flip="none" rotWithShape="1">
            <a:gsLst>
              <a:gs pos="0">
                <a:schemeClr val="accent2">
                  <a:lumMod val="67000"/>
                  <a:alpha val="6000"/>
                </a:schemeClr>
              </a:gs>
              <a:gs pos="15000">
                <a:schemeClr val="accent2">
                  <a:lumMod val="97000"/>
                  <a:lumOff val="3000"/>
                </a:schemeClr>
              </a:gs>
              <a:gs pos="87000">
                <a:schemeClr val="accent2">
                  <a:lumMod val="60000"/>
                  <a:lumOff val="40000"/>
                  <a:alpha val="64000"/>
                </a:schemeClr>
              </a:gs>
            </a:gsLst>
            <a:lin ang="16200000" scaled="1"/>
            <a:tileRect/>
          </a:gradFill>
        </p:spPr>
        <p:txBody>
          <a:bodyPr/>
          <a:lstStyle/>
          <a:p>
            <a:pPr marL="0" indent="0">
              <a:buNone/>
            </a:pPr>
            <a:r>
              <a:rPr lang="en-US" sz="2400" b="1" dirty="0">
                <a:latin typeface="Verdana" panose="020B0604030504040204" pitchFamily="34" charset="0"/>
                <a:ea typeface="Verdana" panose="020B0604030504040204" pitchFamily="34" charset="0"/>
                <a:cs typeface="Verdana" panose="020B0604030504040204" pitchFamily="34" charset="0"/>
              </a:rPr>
              <a:t>Last session we learned about radio and signal fundamentals.</a:t>
            </a:r>
          </a:p>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400" b="1" dirty="0">
                <a:latin typeface="Verdana" panose="020B0604030504040204" pitchFamily="34" charset="0"/>
                <a:ea typeface="Verdana" panose="020B0604030504040204" pitchFamily="34" charset="0"/>
                <a:cs typeface="Verdana" panose="020B0604030504040204" pitchFamily="34" charset="0"/>
              </a:rPr>
              <a:t> In tonight’s session we look at how we get those radio signals from one point to other points.</a:t>
            </a: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4393441" y="5246300"/>
            <a:ext cx="2380915" cy="1266444"/>
          </a:xfrm>
          <a:prstGeom prst="rect">
            <a:avLst/>
          </a:prstGeom>
          <a:ln w="41275">
            <a:solidFill>
              <a:srgbClr val="3333FF"/>
            </a:solidFill>
          </a:ln>
          <a:scene3d>
            <a:camera prst="orthographicFront"/>
            <a:lightRig rig="threePt" dir="t"/>
          </a:scene3d>
          <a:sp3d>
            <a:bevelB w="0" h="0"/>
          </a:sp3d>
        </p:spPr>
      </p:pic>
      <p:pic>
        <p:nvPicPr>
          <p:cNvPr id="6" name="Picture 5"/>
          <p:cNvPicPr>
            <a:picLocks noChangeAspect="1"/>
          </p:cNvPicPr>
          <p:nvPr/>
        </p:nvPicPr>
        <p:blipFill>
          <a:blip r:embed="rId3"/>
          <a:stretch>
            <a:fillRect/>
          </a:stretch>
        </p:blipFill>
        <p:spPr>
          <a:xfrm>
            <a:off x="7086530" y="5355801"/>
            <a:ext cx="1288096" cy="1142858"/>
          </a:xfrm>
          <a:prstGeom prst="rect">
            <a:avLst/>
          </a:prstGeom>
          <a:ln w="41275">
            <a:solidFill>
              <a:srgbClr val="3333FF"/>
            </a:solidFill>
          </a:ln>
        </p:spPr>
      </p:pic>
      <p:pic>
        <p:nvPicPr>
          <p:cNvPr id="1026" name="Picture 2" descr="C:\Users\LARRY_~1\AppData\Local\Temp\SNAGHTML6d5d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41" y="5387121"/>
            <a:ext cx="1846192" cy="1080219"/>
          </a:xfrm>
          <a:prstGeom prst="rect">
            <a:avLst/>
          </a:prstGeom>
          <a:noFill/>
          <a:ln w="41275">
            <a:solidFill>
              <a:srgbClr val="3333FF"/>
            </a:solidFill>
          </a:ln>
          <a:extLst>
            <a:ext uri="{909E8E84-426E-40DD-AFC4-6F175D3DCCD1}">
              <a14:hiddenFill xmlns:a14="http://schemas.microsoft.com/office/drawing/2010/main">
                <a:solidFill>
                  <a:srgbClr val="FFFFFF"/>
                </a:solidFill>
              </a14:hiddenFill>
            </a:ext>
          </a:extLst>
        </p:spPr>
      </p:pic>
      <p:sp>
        <p:nvSpPr>
          <p:cNvPr id="8" name="Cloud Callout 7"/>
          <p:cNvSpPr/>
          <p:nvPr/>
        </p:nvSpPr>
        <p:spPr>
          <a:xfrm>
            <a:off x="2615687" y="4800600"/>
            <a:ext cx="1676400" cy="1009817"/>
          </a:xfrm>
          <a:prstGeom prst="cloudCallout">
            <a:avLst>
              <a:gd name="adj1" fmla="val 65135"/>
              <a:gd name="adj2" fmla="val 6843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4019" y="5030853"/>
            <a:ext cx="655981" cy="655981"/>
          </a:xfrm>
          <a:prstGeom prst="rect">
            <a:avLst/>
          </a:prstGeom>
        </p:spPr>
      </p:pic>
      <p:sp>
        <p:nvSpPr>
          <p:cNvPr id="11" name="Footer Placeholder 4">
            <a:extLst>
              <a:ext uri="{FF2B5EF4-FFF2-40B4-BE49-F238E27FC236}">
                <a16:creationId xmlns:a16="http://schemas.microsoft.com/office/drawing/2014/main" id="{4720BAC7-EE03-47FC-9DBE-05BBC036344C}"/>
              </a:ext>
            </a:extLst>
          </p:cNvPr>
          <p:cNvSpPr txBox="1">
            <a:spLocks/>
          </p:cNvSpPr>
          <p:nvPr/>
        </p:nvSpPr>
        <p:spPr>
          <a:xfrm>
            <a:off x="850392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8</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1421FA08-FA2C-4C38-839B-4D8FDE9DAE36}"/>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221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p>
            <a:r>
              <a:rPr lang="en-US" b="1" dirty="0">
                <a:latin typeface="Verdana" panose="020B0604030504040204" pitchFamily="34" charset="0"/>
                <a:ea typeface="Verdana" panose="020B0604030504040204" pitchFamily="34" charset="0"/>
                <a:cs typeface="Verdana" panose="020B0604030504040204" pitchFamily="34" charset="0"/>
              </a:rPr>
              <a:t>Chapter 4</a:t>
            </a:r>
            <a:br>
              <a:rPr lang="en-US" dirty="0"/>
            </a:br>
            <a:r>
              <a:rPr lang="en-US" sz="3200" b="1" dirty="0">
                <a:highlight>
                  <a:srgbClr val="C0C0C0"/>
                </a:highlight>
                <a:latin typeface="Verdana" panose="020B0604030504040204" pitchFamily="34" charset="0"/>
                <a:ea typeface="Verdana" panose="020B0604030504040204" pitchFamily="34" charset="0"/>
                <a:cs typeface="Verdana" panose="020B0604030504040204" pitchFamily="34" charset="0"/>
              </a:rPr>
              <a:t>4.1 Propagation</a:t>
            </a:r>
          </a:p>
        </p:txBody>
      </p:sp>
      <p:sp>
        <p:nvSpPr>
          <p:cNvPr id="3" name="Content Placeholder 2"/>
          <p:cNvSpPr>
            <a:spLocks noGrp="1"/>
          </p:cNvSpPr>
          <p:nvPr>
            <p:ph idx="1"/>
          </p:nvPr>
        </p:nvSpPr>
        <p:spPr>
          <a:xfrm>
            <a:off x="457200" y="1514628"/>
            <a:ext cx="8236974" cy="5343372"/>
          </a:xfrm>
          <a:gradFill flip="none" rotWithShape="1">
            <a:gsLst>
              <a:gs pos="100000">
                <a:schemeClr val="bg1"/>
              </a:gs>
              <a:gs pos="19000">
                <a:schemeClr val="accent2">
                  <a:lumMod val="95000"/>
                  <a:lumOff val="5000"/>
                  <a:alpha val="76000"/>
                </a:schemeClr>
              </a:gs>
            </a:gsLst>
            <a:lin ang="16200000" scaled="1"/>
            <a:tileRect/>
          </a:gradFill>
        </p:spPr>
        <p:txBody>
          <a:bodyPr/>
          <a:lstStyle/>
          <a:p>
            <a:pPr marL="457200" lvl="1" indent="0" eaLnBrk="1" fontAlgn="auto" hangingPunct="1">
              <a:spcAft>
                <a:spcPts val="0"/>
              </a:spcAft>
              <a:buNone/>
              <a:defRPr/>
            </a:pPr>
            <a:r>
              <a:rPr lang="en-US" b="1" dirty="0">
                <a:latin typeface="Verdana" panose="020B0604030504040204" pitchFamily="34" charset="0"/>
                <a:ea typeface="Verdana" panose="020B0604030504040204" pitchFamily="34" charset="0"/>
                <a:cs typeface="Verdana" panose="020B0604030504040204" pitchFamily="34" charset="0"/>
              </a:rPr>
              <a:t>			</a:t>
            </a:r>
          </a:p>
          <a:p>
            <a:pPr marL="457200" lvl="1" indent="0" eaLnBrk="1" fontAlgn="auto" hangingPunct="1">
              <a:spcBef>
                <a:spcPts val="0"/>
              </a:spcBef>
              <a:spcAft>
                <a:spcPts val="0"/>
              </a:spcAft>
              <a:buNone/>
              <a:defRPr/>
            </a:pPr>
            <a:r>
              <a:rPr lang="en-US" sz="2400" b="1" dirty="0">
                <a:latin typeface="Verdana" panose="020B0604030504040204" pitchFamily="34" charset="0"/>
                <a:ea typeface="Verdana" panose="020B0604030504040204" pitchFamily="34" charset="0"/>
                <a:cs typeface="Verdana" panose="020B0604030504040204" pitchFamily="34" charset="0"/>
              </a:rPr>
              <a:t>Definition:  The method by which </a:t>
            </a:r>
            <a:r>
              <a:rPr lang="en-US" sz="2400" b="1" i="1" u="sng" dirty="0">
                <a:latin typeface="Verdana" panose="020B0604030504040204" pitchFamily="34" charset="0"/>
                <a:ea typeface="Verdana" panose="020B0604030504040204" pitchFamily="34" charset="0"/>
                <a:cs typeface="Verdana" panose="020B0604030504040204" pitchFamily="34" charset="0"/>
              </a:rPr>
              <a:t>radio</a:t>
            </a:r>
            <a:r>
              <a:rPr lang="en-US" sz="2400" b="1" u="sng" dirty="0">
                <a:latin typeface="Verdana" panose="020B0604030504040204" pitchFamily="34" charset="0"/>
                <a:ea typeface="Verdana" panose="020B0604030504040204" pitchFamily="34" charset="0"/>
                <a:cs typeface="Verdana" panose="020B0604030504040204" pitchFamily="34" charset="0"/>
              </a:rPr>
              <a:t> </a:t>
            </a:r>
            <a:r>
              <a:rPr lang="en-US" sz="2400" b="1" i="1" u="sng" dirty="0">
                <a:latin typeface="Verdana" panose="020B0604030504040204" pitchFamily="34" charset="0"/>
                <a:ea typeface="Verdana" panose="020B0604030504040204" pitchFamily="34" charset="0"/>
                <a:cs typeface="Verdana" panose="020B0604030504040204" pitchFamily="34" charset="0"/>
              </a:rPr>
              <a:t>waves</a:t>
            </a:r>
            <a:r>
              <a:rPr lang="en-US" sz="2400" b="1" u="sng" dirty="0">
                <a:latin typeface="Verdana" panose="020B0604030504040204" pitchFamily="34" charset="0"/>
                <a:ea typeface="Verdana" panose="020B0604030504040204" pitchFamily="34" charset="0"/>
                <a:cs typeface="Verdana" panose="020B0604030504040204" pitchFamily="34" charset="0"/>
              </a:rPr>
              <a:t> </a:t>
            </a:r>
            <a:r>
              <a:rPr lang="en-US" sz="2400" b="1" dirty="0">
                <a:latin typeface="Verdana" panose="020B0604030504040204" pitchFamily="34" charset="0"/>
                <a:ea typeface="Verdana" panose="020B0604030504040204" pitchFamily="34" charset="0"/>
                <a:cs typeface="Verdana" panose="020B0604030504040204" pitchFamily="34" charset="0"/>
              </a:rPr>
              <a:t>travel.</a:t>
            </a:r>
          </a:p>
          <a:p>
            <a:pPr lvl="1" eaLnBrk="1" fontAlgn="auto" hangingPunct="1">
              <a:spcAft>
                <a:spcPts val="0"/>
              </a:spcAft>
              <a:buClr>
                <a:srgbClr val="0070C0"/>
              </a:buClr>
              <a:buFont typeface="Wingdings" panose="05000000000000000000" pitchFamily="2" charset="2"/>
              <a:buChar char="Ø"/>
              <a:defRPr/>
            </a:pPr>
            <a:r>
              <a:rPr lang="en-US" sz="2400" b="1" dirty="0">
                <a:latin typeface="Verdana" panose="020B0604030504040204" pitchFamily="34" charset="0"/>
                <a:ea typeface="Verdana" panose="020B0604030504040204" pitchFamily="34" charset="0"/>
                <a:cs typeface="Verdana" panose="020B0604030504040204" pitchFamily="34" charset="0"/>
              </a:rPr>
              <a:t>Just like light, </a:t>
            </a:r>
            <a:r>
              <a:rPr lang="en-US" sz="2400" b="1" i="1" u="sng" dirty="0">
                <a:latin typeface="Verdana" panose="020B0604030504040204" pitchFamily="34" charset="0"/>
                <a:ea typeface="Verdana" panose="020B0604030504040204" pitchFamily="34" charset="0"/>
                <a:cs typeface="Verdana" panose="020B0604030504040204" pitchFamily="34" charset="0"/>
              </a:rPr>
              <a:t>radio waves</a:t>
            </a:r>
            <a:r>
              <a:rPr lang="en-US" sz="2400" b="1" u="sng" dirty="0">
                <a:latin typeface="Verdana" panose="020B0604030504040204" pitchFamily="34" charset="0"/>
                <a:ea typeface="Verdana" panose="020B0604030504040204" pitchFamily="34" charset="0"/>
                <a:cs typeface="Verdana" panose="020B0604030504040204" pitchFamily="34" charset="0"/>
              </a:rPr>
              <a:t> </a:t>
            </a:r>
            <a:r>
              <a:rPr lang="en-US" sz="2400" b="1" dirty="0">
                <a:latin typeface="Verdana" panose="020B0604030504040204" pitchFamily="34" charset="0"/>
                <a:ea typeface="Verdana" panose="020B0604030504040204" pitchFamily="34" charset="0"/>
                <a:cs typeface="Verdana" panose="020B0604030504040204" pitchFamily="34" charset="0"/>
              </a:rPr>
              <a:t>spread out from an antenna in straight lines unless refracted or diffracted along the way.</a:t>
            </a:r>
          </a:p>
          <a:p>
            <a:pPr lvl="1" eaLnBrk="1" fontAlgn="auto" hangingPunct="1">
              <a:spcAft>
                <a:spcPts val="0"/>
              </a:spcAft>
              <a:buClr>
                <a:srgbClr val="0070C0"/>
              </a:buClr>
              <a:buFont typeface="Wingdings" panose="05000000000000000000" pitchFamily="2" charset="2"/>
              <a:buChar char="Ø"/>
              <a:defRPr/>
            </a:pPr>
            <a:r>
              <a:rPr lang="en-US" sz="2400" b="1" dirty="0">
                <a:latin typeface="Verdana" panose="020B0604030504040204" pitchFamily="34" charset="0"/>
                <a:ea typeface="Verdana" panose="020B0604030504040204" pitchFamily="34" charset="0"/>
                <a:cs typeface="Verdana" panose="020B0604030504040204" pitchFamily="34" charset="0"/>
              </a:rPr>
              <a:t> Propagation at and above VHF frequencies  assisted by atmospheric phenomena such as weather fronts or temperature inversion is called </a:t>
            </a:r>
            <a:r>
              <a:rPr lang="en-US" sz="2400" b="1" i="1" dirty="0">
                <a:solidFill>
                  <a:srgbClr val="FFFF00"/>
                </a:solidFill>
                <a:highlight>
                  <a:srgbClr val="000080"/>
                </a:highlight>
                <a:latin typeface="Verdana" panose="020B0604030504040204" pitchFamily="34" charset="0"/>
                <a:ea typeface="Verdana" panose="020B0604030504040204" pitchFamily="34" charset="0"/>
                <a:cs typeface="Verdana" panose="020B0604030504040204" pitchFamily="34" charset="0"/>
              </a:rPr>
              <a:t>tropospheric</a:t>
            </a:r>
            <a:r>
              <a:rPr lang="en-US" sz="2400" b="1" dirty="0">
                <a:latin typeface="Verdana" panose="020B0604030504040204" pitchFamily="34" charset="0"/>
                <a:ea typeface="Verdana" panose="020B0604030504040204" pitchFamily="34" charset="0"/>
                <a:cs typeface="Verdana" panose="020B0604030504040204" pitchFamily="34" charset="0"/>
              </a:rPr>
              <a:t> propagation. </a:t>
            </a:r>
          </a:p>
        </p:txBody>
      </p:sp>
      <p:sp>
        <p:nvSpPr>
          <p:cNvPr id="6" name="Footer Placeholder 4">
            <a:extLst>
              <a:ext uri="{FF2B5EF4-FFF2-40B4-BE49-F238E27FC236}">
                <a16:creationId xmlns:a16="http://schemas.microsoft.com/office/drawing/2014/main" id="{71A43221-7987-43D8-9E49-A23498E12D17}"/>
              </a:ext>
            </a:extLst>
          </p:cNvPr>
          <p:cNvSpPr txBox="1">
            <a:spLocks/>
          </p:cNvSpPr>
          <p:nvPr/>
        </p:nvSpPr>
        <p:spPr>
          <a:xfrm>
            <a:off x="8503920" y="6583680"/>
            <a:ext cx="548640" cy="274320"/>
          </a:xfrm>
          <a:prstGeom prst="rect">
            <a:avLst/>
          </a:prstGeom>
          <a:solidFill>
            <a:schemeClr val="bg1"/>
          </a:solidFill>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fld id="{13279C89-3C8E-4FD4-BC2C-FEEC89781176}" type="slidenum">
              <a:rPr lang="en-US" sz="1600" b="1" smtClean="0">
                <a:solidFill>
                  <a:schemeClr val="tx1"/>
                </a:solidFill>
                <a:latin typeface="Verdana" panose="020B0604030504040204" pitchFamily="34" charset="0"/>
                <a:ea typeface="Verdana" panose="020B0604030504040204" pitchFamily="34" charset="0"/>
                <a:cs typeface="Verdana" panose="020B0604030504040204" pitchFamily="34" charset="0"/>
              </a:rPr>
              <a:pPr>
                <a:defRPr/>
              </a:pPr>
              <a:t>9</a:t>
            </a:fld>
            <a:endPar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4">
            <a:extLst>
              <a:ext uri="{FF2B5EF4-FFF2-40B4-BE49-F238E27FC236}">
                <a16:creationId xmlns:a16="http://schemas.microsoft.com/office/drawing/2014/main" id="{DB84C659-A3C2-455B-852A-900E5828593A}"/>
              </a:ext>
            </a:extLst>
          </p:cNvPr>
          <p:cNvSpPr txBox="1">
            <a:spLocks/>
          </p:cNvSpPr>
          <p:nvPr/>
        </p:nvSpPr>
        <p:spPr>
          <a:xfrm>
            <a:off x="2743200" y="6675120"/>
            <a:ext cx="3749040" cy="182880"/>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057745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etition">
  <a:themeElements>
    <a:clrScheme name="Competition 1">
      <a:dk1>
        <a:srgbClr val="000066"/>
      </a:dk1>
      <a:lt1>
        <a:srgbClr val="FFFFFF"/>
      </a:lt1>
      <a:dk2>
        <a:srgbClr val="000066"/>
      </a:dk2>
      <a:lt2>
        <a:srgbClr val="5C1F00"/>
      </a:lt2>
      <a:accent1>
        <a:srgbClr val="FF1515"/>
      </a:accent1>
      <a:accent2>
        <a:srgbClr val="381AEA"/>
      </a:accent2>
      <a:accent3>
        <a:srgbClr val="FFFFFF"/>
      </a:accent3>
      <a:accent4>
        <a:srgbClr val="000056"/>
      </a:accent4>
      <a:accent5>
        <a:srgbClr val="FFAAAA"/>
      </a:accent5>
      <a:accent6>
        <a:srgbClr val="3216D4"/>
      </a:accent6>
      <a:hlink>
        <a:srgbClr val="FFFFFF"/>
      </a:hlink>
      <a:folHlink>
        <a:srgbClr val="000000"/>
      </a:folHlink>
    </a:clrScheme>
    <a:fontScheme name="Competition">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mpetition 1">
        <a:dk1>
          <a:srgbClr val="000066"/>
        </a:dk1>
        <a:lt1>
          <a:srgbClr val="FFFFFF"/>
        </a:lt1>
        <a:dk2>
          <a:srgbClr val="000066"/>
        </a:dk2>
        <a:lt2>
          <a:srgbClr val="5C1F00"/>
        </a:lt2>
        <a:accent1>
          <a:srgbClr val="FF1515"/>
        </a:accent1>
        <a:accent2>
          <a:srgbClr val="381AEA"/>
        </a:accent2>
        <a:accent3>
          <a:srgbClr val="FFFFFF"/>
        </a:accent3>
        <a:accent4>
          <a:srgbClr val="000056"/>
        </a:accent4>
        <a:accent5>
          <a:srgbClr val="FFAAAA"/>
        </a:accent5>
        <a:accent6>
          <a:srgbClr val="3216D4"/>
        </a:accent6>
        <a:hlink>
          <a:srgbClr val="FFFFFF"/>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3681</TotalTime>
  <Words>2088</Words>
  <Application>Microsoft Office PowerPoint</Application>
  <PresentationFormat>On-screen Show (4:3)</PresentationFormat>
  <Paragraphs>319</Paragraphs>
  <Slides>39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Calibri</vt:lpstr>
      <vt:lpstr>Courier New</vt:lpstr>
      <vt:lpstr>Times New Roman</vt:lpstr>
      <vt:lpstr>Verdana</vt:lpstr>
      <vt:lpstr>Wingdings</vt:lpstr>
      <vt:lpstr>Office Theme</vt:lpstr>
      <vt:lpstr>Competition</vt:lpstr>
      <vt:lpstr>Chapter 4</vt:lpstr>
      <vt:lpstr>Brief Review of Chapter 2  Exam Questions</vt:lpstr>
      <vt:lpstr>Brief Review of Chapter 2  Exam Questions</vt:lpstr>
      <vt:lpstr>Brief Review of Chapter 2  Exam Questions</vt:lpstr>
      <vt:lpstr>Brief Review of Chapter 2  Exam Questions</vt:lpstr>
      <vt:lpstr>Brief Review of Chapter 2  Exam Questions</vt:lpstr>
      <vt:lpstr>Brief Review of Chapter 2  Exam Questions</vt:lpstr>
      <vt:lpstr>Chapter 4 Propagation, Antennas and Feed Lines</vt:lpstr>
      <vt:lpstr>Chapter 4 4.1 Propagation</vt:lpstr>
      <vt:lpstr>Chapter 4 4.1 Propagation</vt:lpstr>
      <vt:lpstr>Chapter 4 4.1 Propagation</vt:lpstr>
      <vt:lpstr>Chapter 4 4.1 Propagation</vt:lpstr>
      <vt:lpstr>Chapter 4 4.1 Propagation</vt:lpstr>
      <vt:lpstr>Chapter 4 4.1 Propagation</vt:lpstr>
      <vt:lpstr>Chapter 4 4.2 Antenna and Radio Wave Basics</vt:lpstr>
      <vt:lpstr>Chapter 4 4.2 Antenna and Radio Wave Basics</vt:lpstr>
      <vt:lpstr>Chapter 4 4.2 Antenna and Radio Wave Basics</vt:lpstr>
      <vt:lpstr>Chapter 4 4.2 Antenna and Radio Wave Basics</vt:lpstr>
      <vt:lpstr>Chapter 4 4.2 Antenna and Radio Wave Basics</vt:lpstr>
      <vt:lpstr>Chapter 4 4.2 Antenna and Radio Wave Basics</vt:lpstr>
      <vt:lpstr>Chapter 4 4.2 Antenna and Radio Wave Basics</vt:lpstr>
      <vt:lpstr>Chapter 4 4.3 Feed Lines and SWR</vt:lpstr>
      <vt:lpstr>Chapter 4 4.3 Feed Lines and SWR</vt:lpstr>
      <vt:lpstr>Chapter 4 4.3 Feed Lines and SWR</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Chapter 4 4.4 Practical Antenna Systems</vt:lpstr>
      <vt:lpstr>Class Session 7 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John</dc:creator>
  <cp:lastModifiedBy>Larry Bradley</cp:lastModifiedBy>
  <cp:revision>424</cp:revision>
  <cp:lastPrinted>2014-10-21T16:19:42Z</cp:lastPrinted>
  <dcterms:created xsi:type="dcterms:W3CDTF">2014-10-16T17:31:56Z</dcterms:created>
  <dcterms:modified xsi:type="dcterms:W3CDTF">2019-03-07T02:11:34Z</dcterms:modified>
</cp:coreProperties>
</file>